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9"/>
  </p:notesMasterIdLst>
  <p:sldIdLst>
    <p:sldId id="256" r:id="rId2"/>
    <p:sldId id="266" r:id="rId3"/>
    <p:sldId id="279" r:id="rId4"/>
    <p:sldId id="280" r:id="rId5"/>
    <p:sldId id="281" r:id="rId6"/>
    <p:sldId id="282" r:id="rId7"/>
    <p:sldId id="283" r:id="rId8"/>
    <p:sldId id="284" r:id="rId9"/>
    <p:sldId id="286" r:id="rId10"/>
    <p:sldId id="287" r:id="rId11"/>
    <p:sldId id="290" r:id="rId12"/>
    <p:sldId id="289" r:id="rId13"/>
    <p:sldId id="288" r:id="rId14"/>
    <p:sldId id="291" r:id="rId15"/>
    <p:sldId id="292" r:id="rId16"/>
    <p:sldId id="295" r:id="rId17"/>
    <p:sldId id="293" r:id="rId18"/>
    <p:sldId id="294" r:id="rId19"/>
    <p:sldId id="296" r:id="rId20"/>
    <p:sldId id="297" r:id="rId21"/>
    <p:sldId id="298" r:id="rId22"/>
    <p:sldId id="299" r:id="rId23"/>
    <p:sldId id="301" r:id="rId24"/>
    <p:sldId id="302" r:id="rId25"/>
    <p:sldId id="267" r:id="rId26"/>
    <p:sldId id="274" r:id="rId27"/>
    <p:sldId id="303" r:id="rId28"/>
    <p:sldId id="304" r:id="rId29"/>
    <p:sldId id="268" r:id="rId30"/>
    <p:sldId id="269" r:id="rId31"/>
    <p:sldId id="270" r:id="rId32"/>
    <p:sldId id="271" r:id="rId33"/>
    <p:sldId id="273" r:id="rId34"/>
    <p:sldId id="305" r:id="rId35"/>
    <p:sldId id="337" r:id="rId36"/>
    <p:sldId id="306" r:id="rId37"/>
    <p:sldId id="307" r:id="rId38"/>
    <p:sldId id="315" r:id="rId39"/>
    <p:sldId id="322" r:id="rId40"/>
    <p:sldId id="325" r:id="rId41"/>
    <p:sldId id="326" r:id="rId42"/>
    <p:sldId id="327" r:id="rId43"/>
    <p:sldId id="334" r:id="rId44"/>
    <p:sldId id="328" r:id="rId45"/>
    <p:sldId id="329" r:id="rId46"/>
    <p:sldId id="335" r:id="rId47"/>
    <p:sldId id="324" r:id="rId48"/>
    <p:sldId id="331" r:id="rId49"/>
    <p:sldId id="330" r:id="rId50"/>
    <p:sldId id="332" r:id="rId51"/>
    <p:sldId id="333" r:id="rId52"/>
    <p:sldId id="336" r:id="rId53"/>
    <p:sldId id="321" r:id="rId54"/>
    <p:sldId id="338" r:id="rId55"/>
    <p:sldId id="339" r:id="rId56"/>
    <p:sldId id="341" r:id="rId57"/>
    <p:sldId id="342" r:id="rId5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182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E6E4D1-610B-4985-9446-F4A98F36F3C9}" v="10" dt="2025-04-08T19:19:45.9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6" autoAdjust="0"/>
    <p:restoredTop sz="95733" autoAdjust="0"/>
  </p:normalViewPr>
  <p:slideViewPr>
    <p:cSldViewPr snapToGrid="0">
      <p:cViewPr varScale="1">
        <p:scale>
          <a:sx n="106" d="100"/>
          <a:sy n="106" d="100"/>
        </p:scale>
        <p:origin x="79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D7B5BA-C354-460E-9A8B-0AA7DF5681E2}" type="datetimeFigureOut">
              <a:rPr lang="en-US" smtClean="0"/>
              <a:t>5/19/2025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ED9680-8730-4B80-8129-0DB181FA6D6D}" type="slidenum">
              <a:rPr lang="en-US" smtClean="0"/>
              <a:t>‹#›</a:t>
            </a:fld>
            <a:endParaRPr lang="en-US"/>
          </a:p>
        </p:txBody>
      </p:sp>
    </p:spTree>
    <p:extLst>
      <p:ext uri="{BB962C8B-B14F-4D97-AF65-F5344CB8AC3E}">
        <p14:creationId xmlns:p14="http://schemas.microsoft.com/office/powerpoint/2010/main" val="3176552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PU: 	PU will handle all responsibilities in order of priority from PoP.</a:t>
            </a:r>
          </a:p>
          <a:p>
            <a:r>
              <a:rPr lang="en-GB" dirty="0"/>
              <a:t>	With R3, PU may be blocked for F/F between HP and 3B. This is a “Pinch” situation, and F/F can be passed to U3.</a:t>
            </a:r>
          </a:p>
          <a:p>
            <a:r>
              <a:rPr lang="en-GB" dirty="0"/>
              <a:t>	Responsible for the call on a tag attempt on the BR prior to the Runner’s Lane.</a:t>
            </a:r>
          </a:p>
          <a:p>
            <a:r>
              <a:rPr lang="en-GB" dirty="0"/>
              <a:t>	Provides information to U1, if requested.</a:t>
            </a:r>
          </a:p>
          <a:p>
            <a:r>
              <a:rPr lang="en-GB" dirty="0"/>
              <a:t>	Remains PoP to use as starting position for potential play(s) at HP.</a:t>
            </a:r>
          </a:p>
          <a:p>
            <a:endParaRPr lang="en-GB" dirty="0"/>
          </a:p>
          <a:p>
            <a:r>
              <a:rPr lang="en-GB" dirty="0"/>
              <a:t>U1:	Reads the ball and moves to establish angle for potential plays at 1B.</a:t>
            </a:r>
          </a:p>
          <a:p>
            <a:r>
              <a:rPr lang="en-GB" dirty="0"/>
              <a:t>	Force Play “Set” position can be either 90 degrees from the origin of the throw or closer to the line.</a:t>
            </a:r>
          </a:p>
          <a:p>
            <a:r>
              <a:rPr lang="en-GB" dirty="0"/>
              <a:t>	U1 will adjust with F3 if the play evolves into a tag-play.</a:t>
            </a:r>
          </a:p>
          <a:p>
            <a:endParaRPr lang="en-GB" dirty="0"/>
          </a:p>
          <a:p>
            <a:r>
              <a:rPr lang="en-GB" dirty="0"/>
              <a:t>U2:	Reads the ball and moves to remain </a:t>
            </a:r>
            <a:r>
              <a:rPr lang="en-GB" dirty="0" err="1"/>
              <a:t>CtB</a:t>
            </a:r>
            <a:r>
              <a:rPr lang="en-GB" dirty="0"/>
              <a:t> on the outside of the diamond.</a:t>
            </a:r>
          </a:p>
          <a:p>
            <a:r>
              <a:rPr lang="en-GB" dirty="0"/>
              <a:t>	On a force play at 2B, U2 must move into position to see all elements of the play and drift for to observe subsequent infractions</a:t>
            </a:r>
          </a:p>
          <a:p>
            <a:r>
              <a:rPr lang="en-GB" dirty="0"/>
              <a:t>	U2 will use wedge theory to position for tag plays at 2B.</a:t>
            </a:r>
          </a:p>
          <a:p>
            <a:endParaRPr lang="en-GB" dirty="0"/>
          </a:p>
          <a:p>
            <a:r>
              <a:rPr lang="en-GB" dirty="0"/>
              <a:t>U3:	Reads the ball and moves to Po3.</a:t>
            </a:r>
          </a:p>
          <a:p>
            <a:r>
              <a:rPr lang="en-GB" dirty="0"/>
              <a:t>	U3 must “own the real estate” on the topside of the base between the foul line and the coach’s box.</a:t>
            </a:r>
          </a:p>
          <a:p>
            <a:r>
              <a:rPr lang="en-GB" dirty="0"/>
              <a:t>	U3 will use wedge theory to position for tag-plays at 3B.</a:t>
            </a:r>
            <a:endParaRPr lang="en-US" dirty="0"/>
          </a:p>
        </p:txBody>
      </p:sp>
      <p:sp>
        <p:nvSpPr>
          <p:cNvPr id="4" name="Slide Number Placeholder 3"/>
          <p:cNvSpPr>
            <a:spLocks noGrp="1"/>
          </p:cNvSpPr>
          <p:nvPr>
            <p:ph type="sldNum" sz="quarter" idx="5"/>
          </p:nvPr>
        </p:nvSpPr>
        <p:spPr/>
        <p:txBody>
          <a:bodyPr/>
          <a:lstStyle/>
          <a:p>
            <a:fld id="{CBED9680-8730-4B80-8129-0DB181FA6D6D}" type="slidenum">
              <a:rPr lang="en-US" smtClean="0"/>
              <a:t>34</a:t>
            </a:fld>
            <a:endParaRPr lang="en-US"/>
          </a:p>
        </p:txBody>
      </p:sp>
    </p:spTree>
    <p:extLst>
      <p:ext uri="{BB962C8B-B14F-4D97-AF65-F5344CB8AC3E}">
        <p14:creationId xmlns:p14="http://schemas.microsoft.com/office/powerpoint/2010/main" val="36728860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2B76BB-CE24-7B92-36DC-24B5C8C1D4D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61933D7-14C4-68E1-B9F4-CE199EBDC66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FCD4406-34AE-E48F-8514-4D35993F7DFE}"/>
              </a:ext>
            </a:extLst>
          </p:cNvPr>
          <p:cNvSpPr>
            <a:spLocks noGrp="1"/>
          </p:cNvSpPr>
          <p:nvPr>
            <p:ph type="body" idx="1"/>
          </p:nvPr>
        </p:nvSpPr>
        <p:spPr/>
        <p:txBody>
          <a:bodyPr/>
          <a:lstStyle/>
          <a:p>
            <a:r>
              <a:rPr lang="en-GB" sz="1200" b="1" i="0" u="none" strike="noStrike" baseline="0" dirty="0">
                <a:solidFill>
                  <a:srgbClr val="000000"/>
                </a:solidFill>
                <a:latin typeface="AAAAAM+Arial-BoldMT"/>
              </a:rPr>
              <a:t>FULL ROTATION </a:t>
            </a:r>
            <a:r>
              <a:rPr lang="en-GB" sz="1200" b="0" i="0" u="none" strike="noStrike" baseline="0" dirty="0">
                <a:solidFill>
                  <a:srgbClr val="000000"/>
                </a:solidFill>
                <a:latin typeface="AAAAAC+ArialMT"/>
              </a:rPr>
              <a:t>– used with NRiSP (NRO or R1 Only) when U2 or U3 leaves to cover C/NC. </a:t>
            </a:r>
          </a:p>
          <a:p>
            <a:r>
              <a:rPr lang="en-GB" dirty="0">
                <a:solidFill>
                  <a:srgbClr val="000000"/>
                </a:solidFill>
                <a:latin typeface="AAAAAC+ArialMT"/>
              </a:rPr>
              <a:t>	</a:t>
            </a:r>
            <a:r>
              <a:rPr lang="en-GB" sz="1200" b="0" i="0" u="none" strike="noStrike" baseline="0" dirty="0">
                <a:solidFill>
                  <a:srgbClr val="000000"/>
                </a:solidFill>
                <a:latin typeface="AAAAAX+CourierNewPSMT"/>
              </a:rPr>
              <a:t>o </a:t>
            </a:r>
            <a:r>
              <a:rPr lang="en-GB" sz="1200" b="0" i="1" u="none" strike="noStrike" baseline="0" dirty="0">
                <a:solidFill>
                  <a:srgbClr val="000000"/>
                </a:solidFill>
                <a:latin typeface="AAAAAR+Arial-ItalicMT"/>
              </a:rPr>
              <a:t>Called the “Full Rotation” because everyone moves. </a:t>
            </a:r>
          </a:p>
          <a:p>
            <a:endParaRPr lang="en-GB" sz="1200" b="0" i="0" u="none" strike="noStrike" baseline="0" dirty="0">
              <a:solidFill>
                <a:srgbClr val="000000"/>
              </a:solidFill>
              <a:latin typeface="AAAAAR+Arial-ItalicMT"/>
            </a:endParaRPr>
          </a:p>
          <a:p>
            <a:r>
              <a:rPr lang="en-GB" sz="1200" b="1" i="0" u="none" strike="noStrike" baseline="0" dirty="0">
                <a:solidFill>
                  <a:srgbClr val="000000"/>
                </a:solidFill>
                <a:latin typeface="AAAAAM+Arial-BoldMT"/>
              </a:rPr>
              <a:t>Movements: </a:t>
            </a:r>
            <a:r>
              <a:rPr lang="en-GB" sz="1200" b="0" i="0" u="none" strike="noStrike" baseline="0" dirty="0">
                <a:solidFill>
                  <a:srgbClr val="000000"/>
                </a:solidFill>
                <a:latin typeface="AAAAAC+ArialMT"/>
              </a:rPr>
              <a:t>Everyone Moves in a Clockwise Rotation </a:t>
            </a:r>
          </a:p>
          <a:p>
            <a:endParaRPr lang="en-GB" dirty="0">
              <a:solidFill>
                <a:srgbClr val="000000"/>
              </a:solidFill>
              <a:latin typeface="AAAAAC+ArialMT"/>
            </a:endParaRPr>
          </a:p>
          <a:p>
            <a:r>
              <a:rPr lang="en-GB" sz="1200" b="0" i="0" u="none" strike="noStrike" baseline="0" dirty="0">
                <a:solidFill>
                  <a:srgbClr val="000000"/>
                </a:solidFill>
                <a:latin typeface="AAAAAC+ArialMT"/>
              </a:rPr>
              <a:t>• PU: Moves to Cover 3B in foul territory and remains in foul territory to apply wedge positioning for tag plays at 3B. </a:t>
            </a:r>
          </a:p>
          <a:p>
            <a:endParaRPr lang="en-GB" sz="1200" b="0" i="0" u="none" strike="noStrike" baseline="0" dirty="0">
              <a:solidFill>
                <a:srgbClr val="000000"/>
              </a:solidFill>
              <a:latin typeface="AAAAAC+ArialMT"/>
            </a:endParaRPr>
          </a:p>
          <a:p>
            <a:r>
              <a:rPr lang="en-GB" sz="1200" b="0" i="0" u="none" strike="noStrike" baseline="0" dirty="0">
                <a:solidFill>
                  <a:srgbClr val="000000"/>
                </a:solidFill>
                <a:latin typeface="AAAAAC+ArialMT"/>
              </a:rPr>
              <a:t>• U1: Observes the Batter-Runner’s Touch and then releases to cover HP at PoP with U2 or U3 picking up the BR back into 1B. </a:t>
            </a:r>
          </a:p>
          <a:p>
            <a:endParaRPr lang="en-GB" sz="1200" b="0" i="0" u="none" strike="noStrike" baseline="0" dirty="0">
              <a:solidFill>
                <a:srgbClr val="000000"/>
              </a:solidFill>
              <a:latin typeface="AAAAAC+ArialMT"/>
            </a:endParaRPr>
          </a:p>
          <a:p>
            <a:r>
              <a:rPr lang="en-GB" sz="1200" b="0" i="0" u="none" strike="noStrike" baseline="0" dirty="0">
                <a:solidFill>
                  <a:srgbClr val="000000"/>
                </a:solidFill>
                <a:latin typeface="AAAAAC+ArialMT"/>
              </a:rPr>
              <a:t>• U2: Leaves to cover C/NC in AOR </a:t>
            </a:r>
            <a:r>
              <a:rPr lang="en-GB" sz="1200" b="1" i="0" u="none" strike="noStrike" baseline="0" dirty="0">
                <a:solidFill>
                  <a:srgbClr val="000000"/>
                </a:solidFill>
                <a:latin typeface="AAAAAM+Arial-BoldMT"/>
              </a:rPr>
              <a:t>OR </a:t>
            </a:r>
            <a:r>
              <a:rPr lang="en-GB" sz="1200" b="0" i="0" u="none" strike="noStrike" baseline="0" dirty="0">
                <a:solidFill>
                  <a:srgbClr val="000000"/>
                </a:solidFill>
                <a:latin typeface="AAAAAC+ArialMT"/>
              </a:rPr>
              <a:t>moves to Po2 opposite the throw to position for tag plays at 2B (U2 will pick-up the BR back into 1B after U1 releases to HP) with U3 out. </a:t>
            </a:r>
          </a:p>
          <a:p>
            <a:endParaRPr lang="en-GB" sz="1200" b="0" i="0" u="none" strike="noStrike" baseline="0" dirty="0">
              <a:solidFill>
                <a:srgbClr val="000000"/>
              </a:solidFill>
              <a:latin typeface="AAAAAC+ArialMT"/>
            </a:endParaRPr>
          </a:p>
          <a:p>
            <a:r>
              <a:rPr lang="en-GB" sz="1200" b="0" i="0" u="none" strike="noStrike" baseline="0" dirty="0">
                <a:solidFill>
                  <a:srgbClr val="000000"/>
                </a:solidFill>
                <a:latin typeface="AAAAAC+ArialMT"/>
              </a:rPr>
              <a:t>• U3: Leaves to cover C/NC in AOR </a:t>
            </a:r>
            <a:r>
              <a:rPr lang="en-GB" sz="1200" b="1" i="0" u="none" strike="noStrike" baseline="0" dirty="0">
                <a:solidFill>
                  <a:srgbClr val="000000"/>
                </a:solidFill>
                <a:latin typeface="AAAAAM+Arial-BoldMT"/>
              </a:rPr>
              <a:t>OR </a:t>
            </a:r>
            <a:r>
              <a:rPr lang="en-GB" sz="1200" b="0" i="0" u="none" strike="noStrike" baseline="0" dirty="0">
                <a:solidFill>
                  <a:srgbClr val="000000"/>
                </a:solidFill>
                <a:latin typeface="AAAAAC+ArialMT"/>
              </a:rPr>
              <a:t>moves to Po2, opposite the throw, while remaining </a:t>
            </a:r>
            <a:r>
              <a:rPr lang="en-GB" sz="1200" b="0" i="0" u="none" strike="noStrike" baseline="0" dirty="0" err="1">
                <a:solidFill>
                  <a:srgbClr val="000000"/>
                </a:solidFill>
                <a:latin typeface="AAAAAC+ArialMT"/>
              </a:rPr>
              <a:t>CtB</a:t>
            </a:r>
            <a:r>
              <a:rPr lang="en-GB" sz="1200" b="0" i="0" u="none" strike="noStrike" baseline="0" dirty="0">
                <a:solidFill>
                  <a:srgbClr val="000000"/>
                </a:solidFill>
                <a:latin typeface="AAAAAC+ArialMT"/>
              </a:rPr>
              <a:t> to cover all plays at 2B (U3 will pick-up the BR back into 1B after U1 releases to HP) with U2 out. </a:t>
            </a:r>
            <a:endParaRPr lang="en-US" dirty="0"/>
          </a:p>
          <a:p>
            <a:endParaRPr lang="en-US" dirty="0"/>
          </a:p>
        </p:txBody>
      </p:sp>
      <p:sp>
        <p:nvSpPr>
          <p:cNvPr id="4" name="Slide Number Placeholder 3">
            <a:extLst>
              <a:ext uri="{FF2B5EF4-FFF2-40B4-BE49-F238E27FC236}">
                <a16:creationId xmlns:a16="http://schemas.microsoft.com/office/drawing/2014/main" id="{C6B9930F-2D51-0A34-983D-ABA2F919A1CD}"/>
              </a:ext>
            </a:extLst>
          </p:cNvPr>
          <p:cNvSpPr>
            <a:spLocks noGrp="1"/>
          </p:cNvSpPr>
          <p:nvPr>
            <p:ph type="sldNum" sz="quarter" idx="5"/>
          </p:nvPr>
        </p:nvSpPr>
        <p:spPr/>
        <p:txBody>
          <a:bodyPr/>
          <a:lstStyle/>
          <a:p>
            <a:fld id="{CBED9680-8730-4B80-8129-0DB181FA6D6D}" type="slidenum">
              <a:rPr lang="en-US" smtClean="0"/>
              <a:t>48</a:t>
            </a:fld>
            <a:endParaRPr lang="en-US"/>
          </a:p>
        </p:txBody>
      </p:sp>
    </p:spTree>
    <p:extLst>
      <p:ext uri="{BB962C8B-B14F-4D97-AF65-F5344CB8AC3E}">
        <p14:creationId xmlns:p14="http://schemas.microsoft.com/office/powerpoint/2010/main" val="11806741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578F96-0A91-7C99-159C-20E5EE51B2F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995CBF9-9C77-8796-2CBA-F739BDAD7C7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0CB7DAB-E4D9-F3FD-0C92-8760296F7529}"/>
              </a:ext>
            </a:extLst>
          </p:cNvPr>
          <p:cNvSpPr>
            <a:spLocks noGrp="1"/>
          </p:cNvSpPr>
          <p:nvPr>
            <p:ph type="body" idx="1"/>
          </p:nvPr>
        </p:nvSpPr>
        <p:spPr/>
        <p:txBody>
          <a:bodyPr/>
          <a:lstStyle/>
          <a:p>
            <a:r>
              <a:rPr lang="en-GB" sz="1200" b="1" i="0" u="none" strike="noStrike" baseline="0" dirty="0">
                <a:solidFill>
                  <a:srgbClr val="000000"/>
                </a:solidFill>
                <a:latin typeface="AAAAAM+Arial-BoldMT"/>
              </a:rPr>
              <a:t>FULL ROTATION </a:t>
            </a:r>
            <a:r>
              <a:rPr lang="en-GB" sz="1200" b="0" i="0" u="none" strike="noStrike" baseline="0" dirty="0">
                <a:solidFill>
                  <a:srgbClr val="000000"/>
                </a:solidFill>
                <a:latin typeface="AAAAAC+ArialMT"/>
              </a:rPr>
              <a:t>– used with NRiSP (NRO or R1 Only) when U2 or U3 leaves to cover C/NC. </a:t>
            </a:r>
          </a:p>
          <a:p>
            <a:r>
              <a:rPr lang="en-GB" dirty="0">
                <a:solidFill>
                  <a:srgbClr val="000000"/>
                </a:solidFill>
                <a:latin typeface="AAAAAC+ArialMT"/>
              </a:rPr>
              <a:t>	</a:t>
            </a:r>
            <a:r>
              <a:rPr lang="en-GB" sz="1200" b="0" i="0" u="none" strike="noStrike" baseline="0" dirty="0">
                <a:solidFill>
                  <a:srgbClr val="000000"/>
                </a:solidFill>
                <a:latin typeface="AAAAAX+CourierNewPSMT"/>
              </a:rPr>
              <a:t>o </a:t>
            </a:r>
            <a:r>
              <a:rPr lang="en-GB" sz="1200" b="0" i="1" u="none" strike="noStrike" baseline="0" dirty="0">
                <a:solidFill>
                  <a:srgbClr val="000000"/>
                </a:solidFill>
                <a:latin typeface="AAAAAR+Arial-ItalicMT"/>
              </a:rPr>
              <a:t>Called the “Full Rotation” because everyone moves. </a:t>
            </a:r>
          </a:p>
          <a:p>
            <a:endParaRPr lang="en-GB" sz="1200" b="0" i="0" u="none" strike="noStrike" baseline="0" dirty="0">
              <a:solidFill>
                <a:srgbClr val="000000"/>
              </a:solidFill>
              <a:latin typeface="AAAAAR+Arial-ItalicMT"/>
            </a:endParaRPr>
          </a:p>
          <a:p>
            <a:r>
              <a:rPr lang="en-GB" sz="1200" b="1" i="0" u="none" strike="noStrike" baseline="0" dirty="0">
                <a:solidFill>
                  <a:srgbClr val="000000"/>
                </a:solidFill>
                <a:latin typeface="AAAAAM+Arial-BoldMT"/>
              </a:rPr>
              <a:t>Movements: </a:t>
            </a:r>
            <a:r>
              <a:rPr lang="en-GB" sz="1200" b="0" i="0" u="none" strike="noStrike" baseline="0" dirty="0">
                <a:solidFill>
                  <a:srgbClr val="000000"/>
                </a:solidFill>
                <a:latin typeface="AAAAAC+ArialMT"/>
              </a:rPr>
              <a:t>Everyone Moves in a Clockwise Rotation </a:t>
            </a:r>
          </a:p>
          <a:p>
            <a:endParaRPr lang="en-GB" dirty="0">
              <a:solidFill>
                <a:srgbClr val="000000"/>
              </a:solidFill>
              <a:latin typeface="AAAAAC+ArialMT"/>
            </a:endParaRPr>
          </a:p>
          <a:p>
            <a:r>
              <a:rPr lang="en-GB" sz="1200" b="0" i="0" u="none" strike="noStrike" baseline="0" dirty="0">
                <a:solidFill>
                  <a:srgbClr val="000000"/>
                </a:solidFill>
                <a:latin typeface="AAAAAC+ArialMT"/>
              </a:rPr>
              <a:t>• PU: Moves to Cover 3B in foul territory and remains in foul territory to apply wedge positioning for tag plays at 3B. </a:t>
            </a:r>
          </a:p>
          <a:p>
            <a:endParaRPr lang="en-GB" sz="1200" b="0" i="0" u="none" strike="noStrike" baseline="0" dirty="0">
              <a:solidFill>
                <a:srgbClr val="000000"/>
              </a:solidFill>
              <a:latin typeface="AAAAAC+ArialMT"/>
            </a:endParaRPr>
          </a:p>
          <a:p>
            <a:r>
              <a:rPr lang="en-GB" sz="1200" b="0" i="0" u="none" strike="noStrike" baseline="0" dirty="0">
                <a:solidFill>
                  <a:srgbClr val="000000"/>
                </a:solidFill>
                <a:latin typeface="AAAAAC+ArialMT"/>
              </a:rPr>
              <a:t>• U1: Observes the Batter-Runner’s Touch and then releases to cover HP at PoP with U2 or U3 picking up the BR back into 1B. </a:t>
            </a:r>
          </a:p>
          <a:p>
            <a:endParaRPr lang="en-GB" sz="1200" b="0" i="0" u="none" strike="noStrike" baseline="0" dirty="0">
              <a:solidFill>
                <a:srgbClr val="000000"/>
              </a:solidFill>
              <a:latin typeface="AAAAAC+ArialMT"/>
            </a:endParaRPr>
          </a:p>
          <a:p>
            <a:r>
              <a:rPr lang="en-GB" sz="1200" b="0" i="0" u="none" strike="noStrike" baseline="0" dirty="0">
                <a:solidFill>
                  <a:srgbClr val="000000"/>
                </a:solidFill>
                <a:latin typeface="AAAAAC+ArialMT"/>
              </a:rPr>
              <a:t>• U2: Leaves to cover C/NC in AOR </a:t>
            </a:r>
            <a:r>
              <a:rPr lang="en-GB" sz="1200" b="1" i="0" u="none" strike="noStrike" baseline="0" dirty="0">
                <a:solidFill>
                  <a:srgbClr val="000000"/>
                </a:solidFill>
                <a:latin typeface="AAAAAM+Arial-BoldMT"/>
              </a:rPr>
              <a:t>OR </a:t>
            </a:r>
            <a:r>
              <a:rPr lang="en-GB" sz="1200" b="0" i="0" u="none" strike="noStrike" baseline="0" dirty="0">
                <a:solidFill>
                  <a:srgbClr val="000000"/>
                </a:solidFill>
                <a:latin typeface="AAAAAC+ArialMT"/>
              </a:rPr>
              <a:t>moves to Po2 opposite the throw to position for tag plays at 2B (U2 will pick-up the BR back into 1B after U1 releases to HP) with U3 out. </a:t>
            </a:r>
          </a:p>
          <a:p>
            <a:endParaRPr lang="en-GB" sz="1200" b="0" i="0" u="none" strike="noStrike" baseline="0" dirty="0">
              <a:solidFill>
                <a:srgbClr val="000000"/>
              </a:solidFill>
              <a:latin typeface="AAAAAC+ArialMT"/>
            </a:endParaRPr>
          </a:p>
          <a:p>
            <a:r>
              <a:rPr lang="en-GB" sz="1200" b="0" i="0" u="none" strike="noStrike" baseline="0" dirty="0">
                <a:solidFill>
                  <a:srgbClr val="000000"/>
                </a:solidFill>
                <a:latin typeface="AAAAAC+ArialMT"/>
              </a:rPr>
              <a:t>• U3: Leaves to cover C/NC in AOR </a:t>
            </a:r>
            <a:r>
              <a:rPr lang="en-GB" sz="1200" b="1" i="0" u="none" strike="noStrike" baseline="0" dirty="0">
                <a:solidFill>
                  <a:srgbClr val="000000"/>
                </a:solidFill>
                <a:latin typeface="AAAAAM+Arial-BoldMT"/>
              </a:rPr>
              <a:t>OR </a:t>
            </a:r>
            <a:r>
              <a:rPr lang="en-GB" sz="1200" b="0" i="0" u="none" strike="noStrike" baseline="0" dirty="0">
                <a:solidFill>
                  <a:srgbClr val="000000"/>
                </a:solidFill>
                <a:latin typeface="AAAAAC+ArialMT"/>
              </a:rPr>
              <a:t>moves to Po2, opposite the throw, while remaining </a:t>
            </a:r>
            <a:r>
              <a:rPr lang="en-GB" sz="1200" b="0" i="0" u="none" strike="noStrike" baseline="0" dirty="0" err="1">
                <a:solidFill>
                  <a:srgbClr val="000000"/>
                </a:solidFill>
                <a:latin typeface="AAAAAC+ArialMT"/>
              </a:rPr>
              <a:t>CtB</a:t>
            </a:r>
            <a:r>
              <a:rPr lang="en-GB" sz="1200" b="0" i="0" u="none" strike="noStrike" baseline="0" dirty="0">
                <a:solidFill>
                  <a:srgbClr val="000000"/>
                </a:solidFill>
                <a:latin typeface="AAAAAC+ArialMT"/>
              </a:rPr>
              <a:t> to cover all plays at 2B (U3 will pick-up the BR back into 1B after U1 releases to HP) with U2 out. </a:t>
            </a:r>
            <a:endParaRPr lang="en-US" dirty="0"/>
          </a:p>
          <a:p>
            <a:endParaRPr lang="en-US" dirty="0"/>
          </a:p>
        </p:txBody>
      </p:sp>
      <p:sp>
        <p:nvSpPr>
          <p:cNvPr id="4" name="Slide Number Placeholder 3">
            <a:extLst>
              <a:ext uri="{FF2B5EF4-FFF2-40B4-BE49-F238E27FC236}">
                <a16:creationId xmlns:a16="http://schemas.microsoft.com/office/drawing/2014/main" id="{4F260A21-E3F8-D6BC-A1A8-FC1386F7DD6C}"/>
              </a:ext>
            </a:extLst>
          </p:cNvPr>
          <p:cNvSpPr>
            <a:spLocks noGrp="1"/>
          </p:cNvSpPr>
          <p:nvPr>
            <p:ph type="sldNum" sz="quarter" idx="5"/>
          </p:nvPr>
        </p:nvSpPr>
        <p:spPr/>
        <p:txBody>
          <a:bodyPr/>
          <a:lstStyle/>
          <a:p>
            <a:fld id="{CBED9680-8730-4B80-8129-0DB181FA6D6D}" type="slidenum">
              <a:rPr lang="en-US" smtClean="0"/>
              <a:t>49</a:t>
            </a:fld>
            <a:endParaRPr lang="en-US"/>
          </a:p>
        </p:txBody>
      </p:sp>
    </p:spTree>
    <p:extLst>
      <p:ext uri="{BB962C8B-B14F-4D97-AF65-F5344CB8AC3E}">
        <p14:creationId xmlns:p14="http://schemas.microsoft.com/office/powerpoint/2010/main" val="26462624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558DA8-9F98-1F4E-0FBF-55EE7F57395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DD333AA-D9EB-3386-199F-B9CA359B555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F14AD5D-922F-246C-C7C5-3F36F49CC665}"/>
              </a:ext>
            </a:extLst>
          </p:cNvPr>
          <p:cNvSpPr>
            <a:spLocks noGrp="1"/>
          </p:cNvSpPr>
          <p:nvPr>
            <p:ph type="body" idx="1"/>
          </p:nvPr>
        </p:nvSpPr>
        <p:spPr/>
        <p:txBody>
          <a:bodyPr/>
          <a:lstStyle/>
          <a:p>
            <a:r>
              <a:rPr lang="en-GB" sz="1200" b="1" i="0" u="none" strike="noStrike" baseline="0" dirty="0">
                <a:solidFill>
                  <a:srgbClr val="000000"/>
                </a:solidFill>
                <a:latin typeface="AAAAAM+Arial-BoldMT"/>
              </a:rPr>
              <a:t>FULL ROTATION </a:t>
            </a:r>
            <a:r>
              <a:rPr lang="en-GB" sz="1200" b="0" i="0" u="none" strike="noStrike" baseline="0" dirty="0">
                <a:solidFill>
                  <a:srgbClr val="000000"/>
                </a:solidFill>
                <a:latin typeface="AAAAAC+ArialMT"/>
              </a:rPr>
              <a:t>– used with NRiSP (NRO or R1 Only) when U2 or U3 leaves to cover C/NC. </a:t>
            </a:r>
          </a:p>
          <a:p>
            <a:r>
              <a:rPr lang="en-GB" dirty="0">
                <a:solidFill>
                  <a:srgbClr val="000000"/>
                </a:solidFill>
                <a:latin typeface="AAAAAC+ArialMT"/>
              </a:rPr>
              <a:t>	</a:t>
            </a:r>
            <a:r>
              <a:rPr lang="en-GB" sz="1200" b="0" i="0" u="none" strike="noStrike" baseline="0" dirty="0">
                <a:solidFill>
                  <a:srgbClr val="000000"/>
                </a:solidFill>
                <a:latin typeface="AAAAAX+CourierNewPSMT"/>
              </a:rPr>
              <a:t>o </a:t>
            </a:r>
            <a:r>
              <a:rPr lang="en-GB" sz="1200" b="0" i="1" u="none" strike="noStrike" baseline="0" dirty="0">
                <a:solidFill>
                  <a:srgbClr val="000000"/>
                </a:solidFill>
                <a:latin typeface="AAAAAR+Arial-ItalicMT"/>
              </a:rPr>
              <a:t>Called the “Full Rotation” because everyone moves. </a:t>
            </a:r>
          </a:p>
          <a:p>
            <a:endParaRPr lang="en-GB" sz="1200" b="0" i="0" u="none" strike="noStrike" baseline="0" dirty="0">
              <a:solidFill>
                <a:srgbClr val="000000"/>
              </a:solidFill>
              <a:latin typeface="AAAAAR+Arial-ItalicMT"/>
            </a:endParaRPr>
          </a:p>
          <a:p>
            <a:r>
              <a:rPr lang="en-GB" sz="1200" b="1" i="0" u="none" strike="noStrike" baseline="0" dirty="0">
                <a:solidFill>
                  <a:srgbClr val="000000"/>
                </a:solidFill>
                <a:latin typeface="AAAAAM+Arial-BoldMT"/>
              </a:rPr>
              <a:t>Movements: </a:t>
            </a:r>
            <a:r>
              <a:rPr lang="en-GB" sz="1200" b="0" i="0" u="none" strike="noStrike" baseline="0" dirty="0">
                <a:solidFill>
                  <a:srgbClr val="000000"/>
                </a:solidFill>
                <a:latin typeface="AAAAAC+ArialMT"/>
              </a:rPr>
              <a:t>Everyone Moves in a Clockwise Rotation </a:t>
            </a:r>
          </a:p>
          <a:p>
            <a:endParaRPr lang="en-GB" dirty="0">
              <a:solidFill>
                <a:srgbClr val="000000"/>
              </a:solidFill>
              <a:latin typeface="AAAAAC+ArialMT"/>
            </a:endParaRPr>
          </a:p>
          <a:p>
            <a:r>
              <a:rPr lang="en-GB" sz="1200" b="0" i="0" u="none" strike="noStrike" baseline="0" dirty="0">
                <a:solidFill>
                  <a:srgbClr val="000000"/>
                </a:solidFill>
                <a:latin typeface="AAAAAC+ArialMT"/>
              </a:rPr>
              <a:t>• PU: Moves to Cover 3B in foul territory and remains in foul territory to apply wedge positioning for tag plays at 3B. </a:t>
            </a:r>
          </a:p>
          <a:p>
            <a:endParaRPr lang="en-GB" sz="1200" b="0" i="0" u="none" strike="noStrike" baseline="0" dirty="0">
              <a:solidFill>
                <a:srgbClr val="000000"/>
              </a:solidFill>
              <a:latin typeface="AAAAAC+ArialMT"/>
            </a:endParaRPr>
          </a:p>
          <a:p>
            <a:r>
              <a:rPr lang="en-GB" sz="1200" b="0" i="0" u="none" strike="noStrike" baseline="0" dirty="0">
                <a:solidFill>
                  <a:srgbClr val="000000"/>
                </a:solidFill>
                <a:latin typeface="AAAAAC+ArialMT"/>
              </a:rPr>
              <a:t>• U1: Observes the Batter-Runner’s Touch and then releases to cover HP at PoP with U2 or U3 picking up the BR back into 1B. </a:t>
            </a:r>
          </a:p>
          <a:p>
            <a:endParaRPr lang="en-GB" sz="1200" b="0" i="0" u="none" strike="noStrike" baseline="0" dirty="0">
              <a:solidFill>
                <a:srgbClr val="000000"/>
              </a:solidFill>
              <a:latin typeface="AAAAAC+ArialMT"/>
            </a:endParaRPr>
          </a:p>
          <a:p>
            <a:r>
              <a:rPr lang="en-GB" sz="1200" b="0" i="0" u="none" strike="noStrike" baseline="0" dirty="0">
                <a:solidFill>
                  <a:srgbClr val="000000"/>
                </a:solidFill>
                <a:latin typeface="AAAAAC+ArialMT"/>
              </a:rPr>
              <a:t>• U2: Leaves to cover C/NC in AOR </a:t>
            </a:r>
            <a:r>
              <a:rPr lang="en-GB" sz="1200" b="1" i="0" u="none" strike="noStrike" baseline="0" dirty="0">
                <a:solidFill>
                  <a:srgbClr val="000000"/>
                </a:solidFill>
                <a:latin typeface="AAAAAM+Arial-BoldMT"/>
              </a:rPr>
              <a:t>OR </a:t>
            </a:r>
            <a:r>
              <a:rPr lang="en-GB" sz="1200" b="0" i="0" u="none" strike="noStrike" baseline="0" dirty="0">
                <a:solidFill>
                  <a:srgbClr val="000000"/>
                </a:solidFill>
                <a:latin typeface="AAAAAC+ArialMT"/>
              </a:rPr>
              <a:t>moves to Po2 opposite the throw to position for tag plays at 2B (U2 will pick-up the BR back into 1B after U1 releases to HP) with U3 out. </a:t>
            </a:r>
          </a:p>
          <a:p>
            <a:endParaRPr lang="en-GB" sz="1200" b="0" i="0" u="none" strike="noStrike" baseline="0" dirty="0">
              <a:solidFill>
                <a:srgbClr val="000000"/>
              </a:solidFill>
              <a:latin typeface="AAAAAC+ArialMT"/>
            </a:endParaRPr>
          </a:p>
          <a:p>
            <a:r>
              <a:rPr lang="en-GB" sz="1200" b="0" i="0" u="none" strike="noStrike" baseline="0" dirty="0">
                <a:solidFill>
                  <a:srgbClr val="000000"/>
                </a:solidFill>
                <a:latin typeface="AAAAAC+ArialMT"/>
              </a:rPr>
              <a:t>• U3: Leaves to cover C/NC in AOR </a:t>
            </a:r>
            <a:r>
              <a:rPr lang="en-GB" sz="1200" b="1" i="0" u="none" strike="noStrike" baseline="0" dirty="0">
                <a:solidFill>
                  <a:srgbClr val="000000"/>
                </a:solidFill>
                <a:latin typeface="AAAAAM+Arial-BoldMT"/>
              </a:rPr>
              <a:t>OR </a:t>
            </a:r>
            <a:r>
              <a:rPr lang="en-GB" sz="1200" b="0" i="0" u="none" strike="noStrike" baseline="0" dirty="0">
                <a:solidFill>
                  <a:srgbClr val="000000"/>
                </a:solidFill>
                <a:latin typeface="AAAAAC+ArialMT"/>
              </a:rPr>
              <a:t>moves to Po2, opposite the throw, while remaining </a:t>
            </a:r>
            <a:r>
              <a:rPr lang="en-GB" sz="1200" b="0" i="0" u="none" strike="noStrike" baseline="0" dirty="0" err="1">
                <a:solidFill>
                  <a:srgbClr val="000000"/>
                </a:solidFill>
                <a:latin typeface="AAAAAC+ArialMT"/>
              </a:rPr>
              <a:t>CtB</a:t>
            </a:r>
            <a:r>
              <a:rPr lang="en-GB" sz="1200" b="0" i="0" u="none" strike="noStrike" baseline="0" dirty="0">
                <a:solidFill>
                  <a:srgbClr val="000000"/>
                </a:solidFill>
                <a:latin typeface="AAAAAC+ArialMT"/>
              </a:rPr>
              <a:t> to cover all plays at 2B (U3 will pick-up the BR back into 1B after U1 releases to HP) with U2 out. </a:t>
            </a:r>
            <a:endParaRPr lang="en-US" dirty="0"/>
          </a:p>
          <a:p>
            <a:endParaRPr lang="en-US" dirty="0"/>
          </a:p>
        </p:txBody>
      </p:sp>
      <p:sp>
        <p:nvSpPr>
          <p:cNvPr id="4" name="Slide Number Placeholder 3">
            <a:extLst>
              <a:ext uri="{FF2B5EF4-FFF2-40B4-BE49-F238E27FC236}">
                <a16:creationId xmlns:a16="http://schemas.microsoft.com/office/drawing/2014/main" id="{DD0503BD-0576-7B05-E9B5-9AA8F22D3256}"/>
              </a:ext>
            </a:extLst>
          </p:cNvPr>
          <p:cNvSpPr>
            <a:spLocks noGrp="1"/>
          </p:cNvSpPr>
          <p:nvPr>
            <p:ph type="sldNum" sz="quarter" idx="5"/>
          </p:nvPr>
        </p:nvSpPr>
        <p:spPr/>
        <p:txBody>
          <a:bodyPr/>
          <a:lstStyle/>
          <a:p>
            <a:fld id="{CBED9680-8730-4B80-8129-0DB181FA6D6D}" type="slidenum">
              <a:rPr lang="en-US" smtClean="0"/>
              <a:t>50</a:t>
            </a:fld>
            <a:endParaRPr lang="en-US"/>
          </a:p>
        </p:txBody>
      </p:sp>
    </p:spTree>
    <p:extLst>
      <p:ext uri="{BB962C8B-B14F-4D97-AF65-F5344CB8AC3E}">
        <p14:creationId xmlns:p14="http://schemas.microsoft.com/office/powerpoint/2010/main" val="15711033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D77623-8E27-2773-38C4-364664DB55D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47C5C76-7745-E575-5ADF-195FCB44759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99F9BDA-1820-73B6-2783-F12E6D856D2E}"/>
              </a:ext>
            </a:extLst>
          </p:cNvPr>
          <p:cNvSpPr>
            <a:spLocks noGrp="1"/>
          </p:cNvSpPr>
          <p:nvPr>
            <p:ph type="body" idx="1"/>
          </p:nvPr>
        </p:nvSpPr>
        <p:spPr/>
        <p:txBody>
          <a:bodyPr/>
          <a:lstStyle/>
          <a:p>
            <a:r>
              <a:rPr lang="en-GB" sz="1200" b="1" i="0" u="none" strike="noStrike" baseline="0" dirty="0">
                <a:solidFill>
                  <a:srgbClr val="000000"/>
                </a:solidFill>
                <a:latin typeface="AAAAAM+Arial-BoldMT"/>
              </a:rPr>
              <a:t>FULL ROTATION </a:t>
            </a:r>
            <a:r>
              <a:rPr lang="en-GB" sz="1200" b="0" i="0" u="none" strike="noStrike" baseline="0" dirty="0">
                <a:solidFill>
                  <a:srgbClr val="000000"/>
                </a:solidFill>
                <a:latin typeface="AAAAAC+ArialMT"/>
              </a:rPr>
              <a:t>– used with NRiSP (NRO or R1 Only) when U2 or U3 leaves to cover C/NC. </a:t>
            </a:r>
          </a:p>
          <a:p>
            <a:r>
              <a:rPr lang="en-GB" dirty="0">
                <a:solidFill>
                  <a:srgbClr val="000000"/>
                </a:solidFill>
                <a:latin typeface="AAAAAC+ArialMT"/>
              </a:rPr>
              <a:t>	</a:t>
            </a:r>
            <a:r>
              <a:rPr lang="en-GB" sz="1200" b="0" i="0" u="none" strike="noStrike" baseline="0" dirty="0">
                <a:solidFill>
                  <a:srgbClr val="000000"/>
                </a:solidFill>
                <a:latin typeface="AAAAAX+CourierNewPSMT"/>
              </a:rPr>
              <a:t>o </a:t>
            </a:r>
            <a:r>
              <a:rPr lang="en-GB" sz="1200" b="0" i="1" u="none" strike="noStrike" baseline="0" dirty="0">
                <a:solidFill>
                  <a:srgbClr val="000000"/>
                </a:solidFill>
                <a:latin typeface="AAAAAR+Arial-ItalicMT"/>
              </a:rPr>
              <a:t>Called the “Full Rotation” because everyone moves. </a:t>
            </a:r>
          </a:p>
          <a:p>
            <a:endParaRPr lang="en-GB" sz="1200" b="0" i="0" u="none" strike="noStrike" baseline="0" dirty="0">
              <a:solidFill>
                <a:srgbClr val="000000"/>
              </a:solidFill>
              <a:latin typeface="AAAAAR+Arial-ItalicMT"/>
            </a:endParaRPr>
          </a:p>
          <a:p>
            <a:r>
              <a:rPr lang="en-GB" sz="1200" b="1" i="0" u="none" strike="noStrike" baseline="0" dirty="0">
                <a:solidFill>
                  <a:srgbClr val="000000"/>
                </a:solidFill>
                <a:latin typeface="AAAAAM+Arial-BoldMT"/>
              </a:rPr>
              <a:t>Movements: </a:t>
            </a:r>
            <a:r>
              <a:rPr lang="en-GB" sz="1200" b="0" i="0" u="none" strike="noStrike" baseline="0" dirty="0">
                <a:solidFill>
                  <a:srgbClr val="000000"/>
                </a:solidFill>
                <a:latin typeface="AAAAAC+ArialMT"/>
              </a:rPr>
              <a:t>Everyone Moves in a Clockwise Rotation </a:t>
            </a:r>
          </a:p>
          <a:p>
            <a:endParaRPr lang="en-GB" dirty="0">
              <a:solidFill>
                <a:srgbClr val="000000"/>
              </a:solidFill>
              <a:latin typeface="AAAAAC+ArialMT"/>
            </a:endParaRPr>
          </a:p>
          <a:p>
            <a:r>
              <a:rPr lang="en-GB" sz="1200" b="0" i="0" u="none" strike="noStrike" baseline="0" dirty="0">
                <a:solidFill>
                  <a:srgbClr val="000000"/>
                </a:solidFill>
                <a:latin typeface="AAAAAC+ArialMT"/>
              </a:rPr>
              <a:t>• PU: Moves to Cover 3B in foul territory and remains in foul territory to apply wedge positioning for tag plays at 3B. </a:t>
            </a:r>
          </a:p>
          <a:p>
            <a:endParaRPr lang="en-GB" sz="1200" b="0" i="0" u="none" strike="noStrike" baseline="0" dirty="0">
              <a:solidFill>
                <a:srgbClr val="000000"/>
              </a:solidFill>
              <a:latin typeface="AAAAAC+ArialMT"/>
            </a:endParaRPr>
          </a:p>
          <a:p>
            <a:r>
              <a:rPr lang="en-GB" sz="1200" b="0" i="0" u="none" strike="noStrike" baseline="0" dirty="0">
                <a:solidFill>
                  <a:srgbClr val="000000"/>
                </a:solidFill>
                <a:latin typeface="AAAAAC+ArialMT"/>
              </a:rPr>
              <a:t>• U1: Observes the Batter-Runner’s Touch and then releases to cover HP at PoP with U2 or U3 picking up the BR back into 1B. </a:t>
            </a:r>
          </a:p>
          <a:p>
            <a:endParaRPr lang="en-GB" sz="1200" b="0" i="0" u="none" strike="noStrike" baseline="0" dirty="0">
              <a:solidFill>
                <a:srgbClr val="000000"/>
              </a:solidFill>
              <a:latin typeface="AAAAAC+ArialMT"/>
            </a:endParaRPr>
          </a:p>
          <a:p>
            <a:r>
              <a:rPr lang="en-GB" sz="1200" b="0" i="0" u="none" strike="noStrike" baseline="0" dirty="0">
                <a:solidFill>
                  <a:srgbClr val="000000"/>
                </a:solidFill>
                <a:latin typeface="AAAAAC+ArialMT"/>
              </a:rPr>
              <a:t>• U2: Leaves to cover C/NC in AOR </a:t>
            </a:r>
            <a:r>
              <a:rPr lang="en-GB" sz="1200" b="1" i="0" u="none" strike="noStrike" baseline="0" dirty="0">
                <a:solidFill>
                  <a:srgbClr val="000000"/>
                </a:solidFill>
                <a:latin typeface="AAAAAM+Arial-BoldMT"/>
              </a:rPr>
              <a:t>OR </a:t>
            </a:r>
            <a:r>
              <a:rPr lang="en-GB" sz="1200" b="0" i="0" u="none" strike="noStrike" baseline="0" dirty="0">
                <a:solidFill>
                  <a:srgbClr val="000000"/>
                </a:solidFill>
                <a:latin typeface="AAAAAC+ArialMT"/>
              </a:rPr>
              <a:t>moves to Po2 opposite the throw to position for tag plays at 2B (U2 will pick-up the BR back into 1B after U1 releases to HP) with U3 out. </a:t>
            </a:r>
          </a:p>
          <a:p>
            <a:endParaRPr lang="en-GB" sz="1200" b="0" i="0" u="none" strike="noStrike" baseline="0" dirty="0">
              <a:solidFill>
                <a:srgbClr val="000000"/>
              </a:solidFill>
              <a:latin typeface="AAAAAC+ArialMT"/>
            </a:endParaRPr>
          </a:p>
          <a:p>
            <a:r>
              <a:rPr lang="en-GB" sz="1200" b="0" i="0" u="none" strike="noStrike" baseline="0" dirty="0">
                <a:solidFill>
                  <a:srgbClr val="000000"/>
                </a:solidFill>
                <a:latin typeface="AAAAAC+ArialMT"/>
              </a:rPr>
              <a:t>• U3: Leaves to cover C/NC in AOR </a:t>
            </a:r>
            <a:r>
              <a:rPr lang="en-GB" sz="1200" b="1" i="0" u="none" strike="noStrike" baseline="0" dirty="0">
                <a:solidFill>
                  <a:srgbClr val="000000"/>
                </a:solidFill>
                <a:latin typeface="AAAAAM+Arial-BoldMT"/>
              </a:rPr>
              <a:t>OR </a:t>
            </a:r>
            <a:r>
              <a:rPr lang="en-GB" sz="1200" b="0" i="0" u="none" strike="noStrike" baseline="0" dirty="0">
                <a:solidFill>
                  <a:srgbClr val="000000"/>
                </a:solidFill>
                <a:latin typeface="AAAAAC+ArialMT"/>
              </a:rPr>
              <a:t>moves to Po2, opposite the throw, while remaining </a:t>
            </a:r>
            <a:r>
              <a:rPr lang="en-GB" sz="1200" b="0" i="0" u="none" strike="noStrike" baseline="0" dirty="0" err="1">
                <a:solidFill>
                  <a:srgbClr val="000000"/>
                </a:solidFill>
                <a:latin typeface="AAAAAC+ArialMT"/>
              </a:rPr>
              <a:t>CtB</a:t>
            </a:r>
            <a:r>
              <a:rPr lang="en-GB" sz="1200" b="0" i="0" u="none" strike="noStrike" baseline="0" dirty="0">
                <a:solidFill>
                  <a:srgbClr val="000000"/>
                </a:solidFill>
                <a:latin typeface="AAAAAC+ArialMT"/>
              </a:rPr>
              <a:t> to cover all plays at 2B (U3 will pick-up the BR back into 1B after U1 releases to HP) with U2 out. </a:t>
            </a:r>
            <a:endParaRPr lang="en-US" dirty="0"/>
          </a:p>
          <a:p>
            <a:endParaRPr lang="en-US" dirty="0"/>
          </a:p>
        </p:txBody>
      </p:sp>
      <p:sp>
        <p:nvSpPr>
          <p:cNvPr id="4" name="Slide Number Placeholder 3">
            <a:extLst>
              <a:ext uri="{FF2B5EF4-FFF2-40B4-BE49-F238E27FC236}">
                <a16:creationId xmlns:a16="http://schemas.microsoft.com/office/drawing/2014/main" id="{7C98C6E7-C0CC-D865-D0A5-C2E0A741D5C8}"/>
              </a:ext>
            </a:extLst>
          </p:cNvPr>
          <p:cNvSpPr>
            <a:spLocks noGrp="1"/>
          </p:cNvSpPr>
          <p:nvPr>
            <p:ph type="sldNum" sz="quarter" idx="5"/>
          </p:nvPr>
        </p:nvSpPr>
        <p:spPr/>
        <p:txBody>
          <a:bodyPr/>
          <a:lstStyle/>
          <a:p>
            <a:fld id="{CBED9680-8730-4B80-8129-0DB181FA6D6D}" type="slidenum">
              <a:rPr lang="en-US" smtClean="0"/>
              <a:t>51</a:t>
            </a:fld>
            <a:endParaRPr lang="en-US"/>
          </a:p>
        </p:txBody>
      </p:sp>
    </p:spTree>
    <p:extLst>
      <p:ext uri="{BB962C8B-B14F-4D97-AF65-F5344CB8AC3E}">
        <p14:creationId xmlns:p14="http://schemas.microsoft.com/office/powerpoint/2010/main" val="13955367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E872D7-F2D5-FBA0-2472-DC54F40180B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3036D7C-62AF-4123-85E9-B86D9D27E03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92E08E3-C258-6DC8-B459-A45FCCBDF5AE}"/>
              </a:ext>
            </a:extLst>
          </p:cNvPr>
          <p:cNvSpPr>
            <a:spLocks noGrp="1"/>
          </p:cNvSpPr>
          <p:nvPr>
            <p:ph type="body" idx="1"/>
          </p:nvPr>
        </p:nvSpPr>
        <p:spPr/>
        <p:txBody>
          <a:bodyPr/>
          <a:lstStyle/>
          <a:p>
            <a:r>
              <a:rPr lang="en-GB" dirty="0"/>
              <a:t>PU: 	PU will handle all responsibilities in order of priority from PoP.</a:t>
            </a:r>
          </a:p>
          <a:p>
            <a:r>
              <a:rPr lang="en-GB" dirty="0"/>
              <a:t>	With R3, PU may be blocked for F/F between HP and 3B. This is a “Pinch” situation, and F/F can be passed to U3.</a:t>
            </a:r>
          </a:p>
          <a:p>
            <a:r>
              <a:rPr lang="en-GB" dirty="0"/>
              <a:t>	Responsible for the call on a tag attempt on the BR prior to the Runner’s Lane.</a:t>
            </a:r>
          </a:p>
          <a:p>
            <a:r>
              <a:rPr lang="en-GB" dirty="0"/>
              <a:t>	Provides information to U1, if requested.</a:t>
            </a:r>
          </a:p>
          <a:p>
            <a:r>
              <a:rPr lang="en-GB" dirty="0"/>
              <a:t>	Remains PoP to use as starting position for potential play(s) at HP.</a:t>
            </a:r>
          </a:p>
          <a:p>
            <a:endParaRPr lang="en-GB" dirty="0"/>
          </a:p>
          <a:p>
            <a:r>
              <a:rPr lang="en-GB" dirty="0"/>
              <a:t>U1:	Reads the ball and moves to establish angle for potential plays at 1B.</a:t>
            </a:r>
          </a:p>
          <a:p>
            <a:r>
              <a:rPr lang="en-GB" dirty="0"/>
              <a:t>	Force Play “Set” position can be either 90 degrees from the origin of the throw or closer to the line.</a:t>
            </a:r>
          </a:p>
          <a:p>
            <a:r>
              <a:rPr lang="en-GB" dirty="0"/>
              <a:t>	U1 will adjust with F3 if the play evolves into a tag-play.</a:t>
            </a:r>
          </a:p>
          <a:p>
            <a:endParaRPr lang="en-GB" dirty="0"/>
          </a:p>
          <a:p>
            <a:r>
              <a:rPr lang="en-GB" dirty="0"/>
              <a:t>U2:	Reads the ball and moves to remain </a:t>
            </a:r>
            <a:r>
              <a:rPr lang="en-GB" dirty="0" err="1"/>
              <a:t>CtB</a:t>
            </a:r>
            <a:r>
              <a:rPr lang="en-GB" dirty="0"/>
              <a:t> on the outside of the diamond.</a:t>
            </a:r>
          </a:p>
          <a:p>
            <a:r>
              <a:rPr lang="en-GB" dirty="0"/>
              <a:t>	On a force play at 2B, U2 must move into position to see all elements of the play and drift for to observe subsequent infractions</a:t>
            </a:r>
          </a:p>
          <a:p>
            <a:r>
              <a:rPr lang="en-GB" dirty="0"/>
              <a:t>	U2 will use wedge theory to position for tag plays at 2B.</a:t>
            </a:r>
          </a:p>
          <a:p>
            <a:endParaRPr lang="en-GB" dirty="0"/>
          </a:p>
          <a:p>
            <a:r>
              <a:rPr lang="en-GB" dirty="0"/>
              <a:t>U3:	Reads the ball and moves to Po3.</a:t>
            </a:r>
          </a:p>
          <a:p>
            <a:r>
              <a:rPr lang="en-GB" dirty="0"/>
              <a:t>	U3 must “own the real estate” on the topside of the base between the foul line and the coach’s box.</a:t>
            </a:r>
          </a:p>
          <a:p>
            <a:r>
              <a:rPr lang="en-GB" dirty="0"/>
              <a:t>	U3 will use wedge theory to position for tag-plays at 3B.</a:t>
            </a:r>
            <a:endParaRPr lang="en-US" dirty="0"/>
          </a:p>
        </p:txBody>
      </p:sp>
      <p:sp>
        <p:nvSpPr>
          <p:cNvPr id="4" name="Slide Number Placeholder 3">
            <a:extLst>
              <a:ext uri="{FF2B5EF4-FFF2-40B4-BE49-F238E27FC236}">
                <a16:creationId xmlns:a16="http://schemas.microsoft.com/office/drawing/2014/main" id="{81F2FD51-E545-1654-70CF-F098897D2B2D}"/>
              </a:ext>
            </a:extLst>
          </p:cNvPr>
          <p:cNvSpPr>
            <a:spLocks noGrp="1"/>
          </p:cNvSpPr>
          <p:nvPr>
            <p:ph type="sldNum" sz="quarter" idx="5"/>
          </p:nvPr>
        </p:nvSpPr>
        <p:spPr/>
        <p:txBody>
          <a:bodyPr/>
          <a:lstStyle/>
          <a:p>
            <a:fld id="{CBED9680-8730-4B80-8129-0DB181FA6D6D}" type="slidenum">
              <a:rPr lang="en-US" smtClean="0"/>
              <a:t>35</a:t>
            </a:fld>
            <a:endParaRPr lang="en-US"/>
          </a:p>
        </p:txBody>
      </p:sp>
    </p:spTree>
    <p:extLst>
      <p:ext uri="{BB962C8B-B14F-4D97-AF65-F5344CB8AC3E}">
        <p14:creationId xmlns:p14="http://schemas.microsoft.com/office/powerpoint/2010/main" val="42186679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PU: 	PU will handle all responsibilities in order of priority from PoP,</a:t>
            </a:r>
          </a:p>
          <a:p>
            <a:r>
              <a:rPr lang="en-GB" dirty="0"/>
              <a:t>	Remains at PoP and adjusts from there for potential plays at HP.</a:t>
            </a:r>
          </a:p>
          <a:p>
            <a:endParaRPr lang="en-GB" dirty="0"/>
          </a:p>
          <a:p>
            <a:r>
              <a:rPr lang="en-GB" dirty="0"/>
              <a:t>U1:	Reads the ball and moves to Po1, </a:t>
            </a:r>
            <a:r>
              <a:rPr lang="en-GB" dirty="0" err="1"/>
              <a:t>CtB</a:t>
            </a:r>
            <a:r>
              <a:rPr lang="en-GB" dirty="0"/>
              <a:t>.</a:t>
            </a:r>
          </a:p>
          <a:p>
            <a:r>
              <a:rPr lang="en-GB" dirty="0"/>
              <a:t>	U1 must “own the real estate” on the topside of the base between the foul line and the coach’s box.</a:t>
            </a:r>
          </a:p>
          <a:p>
            <a:r>
              <a:rPr lang="en-GB" dirty="0"/>
              <a:t>	U1 will use wedge theory to position for tag-plays at 1B.</a:t>
            </a:r>
          </a:p>
          <a:p>
            <a:endParaRPr lang="en-GB" dirty="0"/>
          </a:p>
          <a:p>
            <a:r>
              <a:rPr lang="en-GB" dirty="0"/>
              <a:t>U2:	Reads the ball as a clean base hit to the outfield and moves to Po2 opposite the throw.</a:t>
            </a:r>
          </a:p>
          <a:p>
            <a:r>
              <a:rPr lang="en-GB" dirty="0"/>
              <a:t>	Reads the runners, fielders, and play to position for runner sliding at U2.</a:t>
            </a:r>
          </a:p>
          <a:p>
            <a:endParaRPr lang="en-GB" dirty="0"/>
          </a:p>
          <a:p>
            <a:r>
              <a:rPr lang="en-GB" dirty="0"/>
              <a:t>U3:	Reads the ball and moves to Po3, </a:t>
            </a:r>
            <a:r>
              <a:rPr lang="en-GB" dirty="0" err="1"/>
              <a:t>CtB</a:t>
            </a:r>
            <a:r>
              <a:rPr lang="en-GB" dirty="0"/>
              <a:t>.</a:t>
            </a:r>
          </a:p>
          <a:p>
            <a:r>
              <a:rPr lang="en-GB" dirty="0"/>
              <a:t>	U3 must “own the real estate” on the topside of the base between the foul line and the coach’s box.</a:t>
            </a:r>
          </a:p>
          <a:p>
            <a:r>
              <a:rPr lang="en-GB" dirty="0"/>
              <a:t>	U3 will use wedge theory to position for tag-plays at 3B.</a:t>
            </a:r>
            <a:endParaRPr lang="en-US" dirty="0"/>
          </a:p>
        </p:txBody>
      </p:sp>
      <p:sp>
        <p:nvSpPr>
          <p:cNvPr id="4" name="Slide Number Placeholder 3"/>
          <p:cNvSpPr>
            <a:spLocks noGrp="1"/>
          </p:cNvSpPr>
          <p:nvPr>
            <p:ph type="sldNum" sz="quarter" idx="5"/>
          </p:nvPr>
        </p:nvSpPr>
        <p:spPr/>
        <p:txBody>
          <a:bodyPr/>
          <a:lstStyle/>
          <a:p>
            <a:fld id="{CBED9680-8730-4B80-8129-0DB181FA6D6D}" type="slidenum">
              <a:rPr lang="en-US" smtClean="0"/>
              <a:t>37</a:t>
            </a:fld>
            <a:endParaRPr lang="en-US"/>
          </a:p>
        </p:txBody>
      </p:sp>
    </p:spTree>
    <p:extLst>
      <p:ext uri="{BB962C8B-B14F-4D97-AF65-F5344CB8AC3E}">
        <p14:creationId xmlns:p14="http://schemas.microsoft.com/office/powerpoint/2010/main" val="5635291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u="none" strike="noStrike" baseline="0" dirty="0">
                <a:solidFill>
                  <a:srgbClr val="000000"/>
                </a:solidFill>
                <a:latin typeface="AAAAAM+Arial-BoldMT"/>
              </a:rPr>
              <a:t>FULL ROTATION </a:t>
            </a:r>
            <a:r>
              <a:rPr lang="en-GB" sz="1200" b="0" i="0" u="none" strike="noStrike" baseline="0" dirty="0">
                <a:solidFill>
                  <a:srgbClr val="000000"/>
                </a:solidFill>
                <a:latin typeface="AAAAAC+ArialMT"/>
              </a:rPr>
              <a:t>– used with NRiSP (NRO or R1 Only) when U2 or U3 leaves to cover C/NC. </a:t>
            </a:r>
          </a:p>
          <a:p>
            <a:r>
              <a:rPr lang="en-GB" dirty="0">
                <a:solidFill>
                  <a:srgbClr val="000000"/>
                </a:solidFill>
                <a:latin typeface="AAAAAC+ArialMT"/>
              </a:rPr>
              <a:t>	</a:t>
            </a:r>
            <a:r>
              <a:rPr lang="en-GB" sz="1200" b="0" i="0" u="none" strike="noStrike" baseline="0" dirty="0">
                <a:solidFill>
                  <a:srgbClr val="000000"/>
                </a:solidFill>
                <a:latin typeface="AAAAAX+CourierNewPSMT"/>
              </a:rPr>
              <a:t>o </a:t>
            </a:r>
            <a:r>
              <a:rPr lang="en-GB" sz="1200" b="0" i="1" u="none" strike="noStrike" baseline="0" dirty="0">
                <a:solidFill>
                  <a:srgbClr val="000000"/>
                </a:solidFill>
                <a:latin typeface="AAAAAR+Arial-ItalicMT"/>
              </a:rPr>
              <a:t>Called the “Full Rotation” because everyone moves. </a:t>
            </a:r>
          </a:p>
          <a:p>
            <a:endParaRPr lang="en-GB" sz="1200" b="0" i="0" u="none" strike="noStrike" baseline="0" dirty="0">
              <a:solidFill>
                <a:srgbClr val="000000"/>
              </a:solidFill>
              <a:latin typeface="AAAAAR+Arial-ItalicMT"/>
            </a:endParaRPr>
          </a:p>
          <a:p>
            <a:r>
              <a:rPr lang="en-GB" sz="1200" b="1" i="0" u="none" strike="noStrike" baseline="0" dirty="0">
                <a:solidFill>
                  <a:srgbClr val="000000"/>
                </a:solidFill>
                <a:latin typeface="AAAAAM+Arial-BoldMT"/>
              </a:rPr>
              <a:t>Movements: </a:t>
            </a:r>
            <a:r>
              <a:rPr lang="en-GB" sz="1200" b="0" i="0" u="none" strike="noStrike" baseline="0" dirty="0">
                <a:solidFill>
                  <a:srgbClr val="000000"/>
                </a:solidFill>
                <a:latin typeface="AAAAAC+ArialMT"/>
              </a:rPr>
              <a:t>Everyone Moves in a Clockwise Rotation </a:t>
            </a:r>
          </a:p>
          <a:p>
            <a:endParaRPr lang="en-GB" dirty="0">
              <a:solidFill>
                <a:srgbClr val="000000"/>
              </a:solidFill>
              <a:latin typeface="AAAAAC+ArialMT"/>
            </a:endParaRPr>
          </a:p>
          <a:p>
            <a:r>
              <a:rPr lang="en-GB" sz="1200" b="0" i="0" u="none" strike="noStrike" baseline="0" dirty="0">
                <a:solidFill>
                  <a:srgbClr val="000000"/>
                </a:solidFill>
                <a:latin typeface="AAAAAC+ArialMT"/>
              </a:rPr>
              <a:t>• PU: Moves to Cover 3B in foul territory and remains in foul territory to apply wedge positioning for tag plays at 3B. </a:t>
            </a:r>
          </a:p>
          <a:p>
            <a:endParaRPr lang="en-GB" sz="1200" b="0" i="0" u="none" strike="noStrike" baseline="0" dirty="0">
              <a:solidFill>
                <a:srgbClr val="000000"/>
              </a:solidFill>
              <a:latin typeface="AAAAAC+ArialMT"/>
            </a:endParaRPr>
          </a:p>
          <a:p>
            <a:r>
              <a:rPr lang="en-GB" sz="1200" b="0" i="0" u="none" strike="noStrike" baseline="0" dirty="0">
                <a:solidFill>
                  <a:srgbClr val="000000"/>
                </a:solidFill>
                <a:latin typeface="AAAAAC+ArialMT"/>
              </a:rPr>
              <a:t>• U1: Observes the Batter-Runner’s Touch and then releases to cover HP at PoP with U2 or U3 picking up the BR back into 1B. </a:t>
            </a:r>
          </a:p>
          <a:p>
            <a:endParaRPr lang="en-GB" sz="1200" b="0" i="0" u="none" strike="noStrike" baseline="0" dirty="0">
              <a:solidFill>
                <a:srgbClr val="000000"/>
              </a:solidFill>
              <a:latin typeface="AAAAAC+ArialMT"/>
            </a:endParaRPr>
          </a:p>
          <a:p>
            <a:r>
              <a:rPr lang="en-GB" sz="1200" b="0" i="0" u="none" strike="noStrike" baseline="0" dirty="0">
                <a:solidFill>
                  <a:srgbClr val="000000"/>
                </a:solidFill>
                <a:latin typeface="AAAAAC+ArialMT"/>
              </a:rPr>
              <a:t>• U2: Leaves to cover C/NC in AOR </a:t>
            </a:r>
            <a:r>
              <a:rPr lang="en-GB" sz="1200" b="1" i="0" u="none" strike="noStrike" baseline="0" dirty="0">
                <a:solidFill>
                  <a:srgbClr val="000000"/>
                </a:solidFill>
                <a:latin typeface="AAAAAM+Arial-BoldMT"/>
              </a:rPr>
              <a:t>OR </a:t>
            </a:r>
            <a:r>
              <a:rPr lang="en-GB" sz="1200" b="0" i="0" u="none" strike="noStrike" baseline="0" dirty="0">
                <a:solidFill>
                  <a:srgbClr val="000000"/>
                </a:solidFill>
                <a:latin typeface="AAAAAC+ArialMT"/>
              </a:rPr>
              <a:t>moves to Po2 opposite the throw to position for tag plays at 2B (U2 will pick-up the BR back into 1B after U1 releases to HP) with U3 out. </a:t>
            </a:r>
          </a:p>
          <a:p>
            <a:endParaRPr lang="en-GB" sz="1200" b="0" i="0" u="none" strike="noStrike" baseline="0" dirty="0">
              <a:solidFill>
                <a:srgbClr val="000000"/>
              </a:solidFill>
              <a:latin typeface="AAAAAC+ArialMT"/>
            </a:endParaRPr>
          </a:p>
          <a:p>
            <a:r>
              <a:rPr lang="en-GB" sz="1200" b="0" i="0" u="none" strike="noStrike" baseline="0" dirty="0">
                <a:solidFill>
                  <a:srgbClr val="000000"/>
                </a:solidFill>
                <a:latin typeface="AAAAAC+ArialMT"/>
              </a:rPr>
              <a:t>• U3: Leaves to cover C/NC in AOR </a:t>
            </a:r>
            <a:r>
              <a:rPr lang="en-GB" sz="1200" b="1" i="0" u="none" strike="noStrike" baseline="0" dirty="0">
                <a:solidFill>
                  <a:srgbClr val="000000"/>
                </a:solidFill>
                <a:latin typeface="AAAAAM+Arial-BoldMT"/>
              </a:rPr>
              <a:t>OR </a:t>
            </a:r>
            <a:r>
              <a:rPr lang="en-GB" sz="1200" b="0" i="0" u="none" strike="noStrike" baseline="0" dirty="0">
                <a:solidFill>
                  <a:srgbClr val="000000"/>
                </a:solidFill>
                <a:latin typeface="AAAAAC+ArialMT"/>
              </a:rPr>
              <a:t>moves to Po2, opposite the throw, while remaining </a:t>
            </a:r>
            <a:r>
              <a:rPr lang="en-GB" sz="1200" b="0" i="0" u="none" strike="noStrike" baseline="0" dirty="0" err="1">
                <a:solidFill>
                  <a:srgbClr val="000000"/>
                </a:solidFill>
                <a:latin typeface="AAAAAC+ArialMT"/>
              </a:rPr>
              <a:t>CtB</a:t>
            </a:r>
            <a:r>
              <a:rPr lang="en-GB" sz="1200" b="0" i="0" u="none" strike="noStrike" baseline="0" dirty="0">
                <a:solidFill>
                  <a:srgbClr val="000000"/>
                </a:solidFill>
                <a:latin typeface="AAAAAC+ArialMT"/>
              </a:rPr>
              <a:t> to cover all plays at 2B (U3 will pick-up the BR back into 1B after U1 releases to HP) with U2 out. </a:t>
            </a:r>
            <a:endParaRPr lang="en-US" dirty="0"/>
          </a:p>
          <a:p>
            <a:endParaRPr lang="en-US" dirty="0"/>
          </a:p>
        </p:txBody>
      </p:sp>
      <p:sp>
        <p:nvSpPr>
          <p:cNvPr id="4" name="Slide Number Placeholder 3"/>
          <p:cNvSpPr>
            <a:spLocks noGrp="1"/>
          </p:cNvSpPr>
          <p:nvPr>
            <p:ph type="sldNum" sz="quarter" idx="5"/>
          </p:nvPr>
        </p:nvSpPr>
        <p:spPr/>
        <p:txBody>
          <a:bodyPr/>
          <a:lstStyle/>
          <a:p>
            <a:fld id="{CBED9680-8730-4B80-8129-0DB181FA6D6D}" type="slidenum">
              <a:rPr lang="en-US" smtClean="0"/>
              <a:t>41</a:t>
            </a:fld>
            <a:endParaRPr lang="en-US"/>
          </a:p>
        </p:txBody>
      </p:sp>
    </p:spTree>
    <p:extLst>
      <p:ext uri="{BB962C8B-B14F-4D97-AF65-F5344CB8AC3E}">
        <p14:creationId xmlns:p14="http://schemas.microsoft.com/office/powerpoint/2010/main" val="30708740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A19A0B-A24D-E235-2FAF-292B0B58491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5E46900-0304-D947-5315-5EA33A3A724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50E4EEF-67CC-CB90-B541-4E7D5D089BBE}"/>
              </a:ext>
            </a:extLst>
          </p:cNvPr>
          <p:cNvSpPr>
            <a:spLocks noGrp="1"/>
          </p:cNvSpPr>
          <p:nvPr>
            <p:ph type="body" idx="1"/>
          </p:nvPr>
        </p:nvSpPr>
        <p:spPr/>
        <p:txBody>
          <a:bodyPr/>
          <a:lstStyle/>
          <a:p>
            <a:r>
              <a:rPr lang="en-GB" sz="1200" b="1" i="0" u="none" strike="noStrike" baseline="0" dirty="0">
                <a:solidFill>
                  <a:srgbClr val="000000"/>
                </a:solidFill>
                <a:latin typeface="AAAAAM+Arial-BoldMT"/>
              </a:rPr>
              <a:t>FULL ROTATION </a:t>
            </a:r>
            <a:r>
              <a:rPr lang="en-GB" sz="1200" b="0" i="0" u="none" strike="noStrike" baseline="0" dirty="0">
                <a:solidFill>
                  <a:srgbClr val="000000"/>
                </a:solidFill>
                <a:latin typeface="AAAAAC+ArialMT"/>
              </a:rPr>
              <a:t>– used with NRiSP (NRO or R1 Only) when U2 or U3 leaves to cover C/NC. </a:t>
            </a:r>
          </a:p>
          <a:p>
            <a:r>
              <a:rPr lang="en-GB" dirty="0">
                <a:solidFill>
                  <a:srgbClr val="000000"/>
                </a:solidFill>
                <a:latin typeface="AAAAAC+ArialMT"/>
              </a:rPr>
              <a:t>	</a:t>
            </a:r>
            <a:r>
              <a:rPr lang="en-GB" sz="1200" b="0" i="0" u="none" strike="noStrike" baseline="0" dirty="0">
                <a:solidFill>
                  <a:srgbClr val="000000"/>
                </a:solidFill>
                <a:latin typeface="AAAAAX+CourierNewPSMT"/>
              </a:rPr>
              <a:t>o </a:t>
            </a:r>
            <a:r>
              <a:rPr lang="en-GB" sz="1200" b="0" i="1" u="none" strike="noStrike" baseline="0" dirty="0">
                <a:solidFill>
                  <a:srgbClr val="000000"/>
                </a:solidFill>
                <a:latin typeface="AAAAAR+Arial-ItalicMT"/>
              </a:rPr>
              <a:t>Called the “Full Rotation” because everyone moves. </a:t>
            </a:r>
          </a:p>
          <a:p>
            <a:endParaRPr lang="en-GB" sz="1200" b="0" i="0" u="none" strike="noStrike" baseline="0" dirty="0">
              <a:solidFill>
                <a:srgbClr val="000000"/>
              </a:solidFill>
              <a:latin typeface="AAAAAR+Arial-ItalicMT"/>
            </a:endParaRPr>
          </a:p>
          <a:p>
            <a:r>
              <a:rPr lang="en-GB" sz="1200" b="1" i="0" u="none" strike="noStrike" baseline="0" dirty="0">
                <a:solidFill>
                  <a:srgbClr val="000000"/>
                </a:solidFill>
                <a:latin typeface="AAAAAM+Arial-BoldMT"/>
              </a:rPr>
              <a:t>Movements: </a:t>
            </a:r>
            <a:r>
              <a:rPr lang="en-GB" sz="1200" b="0" i="0" u="none" strike="noStrike" baseline="0" dirty="0">
                <a:solidFill>
                  <a:srgbClr val="000000"/>
                </a:solidFill>
                <a:latin typeface="AAAAAC+ArialMT"/>
              </a:rPr>
              <a:t>Everyone Moves in a Clockwise Rotation </a:t>
            </a:r>
          </a:p>
          <a:p>
            <a:endParaRPr lang="en-GB" dirty="0">
              <a:solidFill>
                <a:srgbClr val="000000"/>
              </a:solidFill>
              <a:latin typeface="AAAAAC+ArialMT"/>
            </a:endParaRPr>
          </a:p>
          <a:p>
            <a:r>
              <a:rPr lang="en-GB" sz="1200" b="0" i="0" u="none" strike="noStrike" baseline="0" dirty="0">
                <a:solidFill>
                  <a:srgbClr val="000000"/>
                </a:solidFill>
                <a:latin typeface="AAAAAC+ArialMT"/>
              </a:rPr>
              <a:t>• PU: Moves to Cover 3B in foul territory and remains in foul territory to apply wedge positioning for tag plays at 3B. </a:t>
            </a:r>
          </a:p>
          <a:p>
            <a:endParaRPr lang="en-GB" sz="1200" b="0" i="0" u="none" strike="noStrike" baseline="0" dirty="0">
              <a:solidFill>
                <a:srgbClr val="000000"/>
              </a:solidFill>
              <a:latin typeface="AAAAAC+ArialMT"/>
            </a:endParaRPr>
          </a:p>
          <a:p>
            <a:r>
              <a:rPr lang="en-GB" sz="1200" b="0" i="0" u="none" strike="noStrike" baseline="0" dirty="0">
                <a:solidFill>
                  <a:srgbClr val="000000"/>
                </a:solidFill>
                <a:latin typeface="AAAAAC+ArialMT"/>
              </a:rPr>
              <a:t>• U1: Observes the Batter-Runner’s Touch and then releases to cover HP at PoP with U2 or U3 picking up the BR back into 1B. </a:t>
            </a:r>
          </a:p>
          <a:p>
            <a:endParaRPr lang="en-GB" sz="1200" b="0" i="0" u="none" strike="noStrike" baseline="0" dirty="0">
              <a:solidFill>
                <a:srgbClr val="000000"/>
              </a:solidFill>
              <a:latin typeface="AAAAAC+ArialMT"/>
            </a:endParaRPr>
          </a:p>
          <a:p>
            <a:r>
              <a:rPr lang="en-GB" sz="1200" b="0" i="0" u="none" strike="noStrike" baseline="0" dirty="0">
                <a:solidFill>
                  <a:srgbClr val="000000"/>
                </a:solidFill>
                <a:latin typeface="AAAAAC+ArialMT"/>
              </a:rPr>
              <a:t>• U2: Leaves to cover C/NC in AOR </a:t>
            </a:r>
            <a:r>
              <a:rPr lang="en-GB" sz="1200" b="1" i="0" u="none" strike="noStrike" baseline="0" dirty="0">
                <a:solidFill>
                  <a:srgbClr val="000000"/>
                </a:solidFill>
                <a:latin typeface="AAAAAM+Arial-BoldMT"/>
              </a:rPr>
              <a:t>OR </a:t>
            </a:r>
            <a:r>
              <a:rPr lang="en-GB" sz="1200" b="0" i="0" u="none" strike="noStrike" baseline="0" dirty="0">
                <a:solidFill>
                  <a:srgbClr val="000000"/>
                </a:solidFill>
                <a:latin typeface="AAAAAC+ArialMT"/>
              </a:rPr>
              <a:t>moves to Po2 opposite the throw to position for tag plays at 2B (U2 will pick-up the BR back into 1B after U1 releases to HP) with U3 out. </a:t>
            </a:r>
          </a:p>
          <a:p>
            <a:endParaRPr lang="en-GB" sz="1200" b="0" i="0" u="none" strike="noStrike" baseline="0" dirty="0">
              <a:solidFill>
                <a:srgbClr val="000000"/>
              </a:solidFill>
              <a:latin typeface="AAAAAC+ArialMT"/>
            </a:endParaRPr>
          </a:p>
          <a:p>
            <a:r>
              <a:rPr lang="en-GB" sz="1200" b="0" i="0" u="none" strike="noStrike" baseline="0" dirty="0">
                <a:solidFill>
                  <a:srgbClr val="000000"/>
                </a:solidFill>
                <a:latin typeface="AAAAAC+ArialMT"/>
              </a:rPr>
              <a:t>• U3: Leaves to cover C/NC in AOR </a:t>
            </a:r>
            <a:r>
              <a:rPr lang="en-GB" sz="1200" b="1" i="0" u="none" strike="noStrike" baseline="0" dirty="0">
                <a:solidFill>
                  <a:srgbClr val="000000"/>
                </a:solidFill>
                <a:latin typeface="AAAAAM+Arial-BoldMT"/>
              </a:rPr>
              <a:t>OR </a:t>
            </a:r>
            <a:r>
              <a:rPr lang="en-GB" sz="1200" b="0" i="0" u="none" strike="noStrike" baseline="0" dirty="0">
                <a:solidFill>
                  <a:srgbClr val="000000"/>
                </a:solidFill>
                <a:latin typeface="AAAAAC+ArialMT"/>
              </a:rPr>
              <a:t>moves to Po2, opposite the throw, while remaining </a:t>
            </a:r>
            <a:r>
              <a:rPr lang="en-GB" sz="1200" b="0" i="0" u="none" strike="noStrike" baseline="0" dirty="0" err="1">
                <a:solidFill>
                  <a:srgbClr val="000000"/>
                </a:solidFill>
                <a:latin typeface="AAAAAC+ArialMT"/>
              </a:rPr>
              <a:t>CtB</a:t>
            </a:r>
            <a:r>
              <a:rPr lang="en-GB" sz="1200" b="0" i="0" u="none" strike="noStrike" baseline="0" dirty="0">
                <a:solidFill>
                  <a:srgbClr val="000000"/>
                </a:solidFill>
                <a:latin typeface="AAAAAC+ArialMT"/>
              </a:rPr>
              <a:t> to cover all plays at 2B (U3 will pick-up the BR back into 1B after U1 releases to HP) with U2 out. </a:t>
            </a:r>
            <a:endParaRPr lang="en-US" dirty="0"/>
          </a:p>
          <a:p>
            <a:endParaRPr lang="en-US" dirty="0"/>
          </a:p>
        </p:txBody>
      </p:sp>
      <p:sp>
        <p:nvSpPr>
          <p:cNvPr id="4" name="Slide Number Placeholder 3">
            <a:extLst>
              <a:ext uri="{FF2B5EF4-FFF2-40B4-BE49-F238E27FC236}">
                <a16:creationId xmlns:a16="http://schemas.microsoft.com/office/drawing/2014/main" id="{0F9C2A4E-68C9-DD7F-3889-327F4A76436E}"/>
              </a:ext>
            </a:extLst>
          </p:cNvPr>
          <p:cNvSpPr>
            <a:spLocks noGrp="1"/>
          </p:cNvSpPr>
          <p:nvPr>
            <p:ph type="sldNum" sz="quarter" idx="5"/>
          </p:nvPr>
        </p:nvSpPr>
        <p:spPr/>
        <p:txBody>
          <a:bodyPr/>
          <a:lstStyle/>
          <a:p>
            <a:fld id="{CBED9680-8730-4B80-8129-0DB181FA6D6D}" type="slidenum">
              <a:rPr lang="en-US" smtClean="0"/>
              <a:t>42</a:t>
            </a:fld>
            <a:endParaRPr lang="en-US"/>
          </a:p>
        </p:txBody>
      </p:sp>
    </p:spTree>
    <p:extLst>
      <p:ext uri="{BB962C8B-B14F-4D97-AF65-F5344CB8AC3E}">
        <p14:creationId xmlns:p14="http://schemas.microsoft.com/office/powerpoint/2010/main" val="35917581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54A78A-7CE9-7E3F-DE75-90BC417604E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EBB656E-0618-9251-D27E-9D12A2F0703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5A30BB6-C68A-CE8D-02FC-BAA0C4252CD3}"/>
              </a:ext>
            </a:extLst>
          </p:cNvPr>
          <p:cNvSpPr>
            <a:spLocks noGrp="1"/>
          </p:cNvSpPr>
          <p:nvPr>
            <p:ph type="body" idx="1"/>
          </p:nvPr>
        </p:nvSpPr>
        <p:spPr/>
        <p:txBody>
          <a:bodyPr/>
          <a:lstStyle/>
          <a:p>
            <a:r>
              <a:rPr lang="en-GB" sz="1200" b="1" i="0" u="none" strike="noStrike" baseline="0" dirty="0">
                <a:solidFill>
                  <a:srgbClr val="000000"/>
                </a:solidFill>
                <a:latin typeface="AAAAAM+Arial-BoldMT"/>
              </a:rPr>
              <a:t>FULL ROTATION </a:t>
            </a:r>
            <a:r>
              <a:rPr lang="en-GB" sz="1200" b="0" i="0" u="none" strike="noStrike" baseline="0" dirty="0">
                <a:solidFill>
                  <a:srgbClr val="000000"/>
                </a:solidFill>
                <a:latin typeface="AAAAAC+ArialMT"/>
              </a:rPr>
              <a:t>– used with NRiSP (NRO or R1 Only) when U2 or U3 leaves to cover C/NC. </a:t>
            </a:r>
          </a:p>
          <a:p>
            <a:r>
              <a:rPr lang="en-GB" dirty="0">
                <a:solidFill>
                  <a:srgbClr val="000000"/>
                </a:solidFill>
                <a:latin typeface="AAAAAC+ArialMT"/>
              </a:rPr>
              <a:t>	</a:t>
            </a:r>
            <a:r>
              <a:rPr lang="en-GB" sz="1200" b="0" i="0" u="none" strike="noStrike" baseline="0" dirty="0">
                <a:solidFill>
                  <a:srgbClr val="000000"/>
                </a:solidFill>
                <a:latin typeface="AAAAAX+CourierNewPSMT"/>
              </a:rPr>
              <a:t>o </a:t>
            </a:r>
            <a:r>
              <a:rPr lang="en-GB" sz="1200" b="0" i="1" u="none" strike="noStrike" baseline="0" dirty="0">
                <a:solidFill>
                  <a:srgbClr val="000000"/>
                </a:solidFill>
                <a:latin typeface="AAAAAR+Arial-ItalicMT"/>
              </a:rPr>
              <a:t>Called the “Full Rotation” because everyone moves. </a:t>
            </a:r>
          </a:p>
          <a:p>
            <a:endParaRPr lang="en-GB" sz="1200" b="0" i="0" u="none" strike="noStrike" baseline="0" dirty="0">
              <a:solidFill>
                <a:srgbClr val="000000"/>
              </a:solidFill>
              <a:latin typeface="AAAAAR+Arial-ItalicMT"/>
            </a:endParaRPr>
          </a:p>
          <a:p>
            <a:r>
              <a:rPr lang="en-GB" sz="1200" b="1" i="0" u="none" strike="noStrike" baseline="0" dirty="0">
                <a:solidFill>
                  <a:srgbClr val="000000"/>
                </a:solidFill>
                <a:latin typeface="AAAAAM+Arial-BoldMT"/>
              </a:rPr>
              <a:t>Movements: </a:t>
            </a:r>
            <a:r>
              <a:rPr lang="en-GB" sz="1200" b="0" i="0" u="none" strike="noStrike" baseline="0" dirty="0">
                <a:solidFill>
                  <a:srgbClr val="000000"/>
                </a:solidFill>
                <a:latin typeface="AAAAAC+ArialMT"/>
              </a:rPr>
              <a:t>Everyone Moves in a Clockwise Rotation </a:t>
            </a:r>
          </a:p>
          <a:p>
            <a:endParaRPr lang="en-GB" dirty="0">
              <a:solidFill>
                <a:srgbClr val="000000"/>
              </a:solidFill>
              <a:latin typeface="AAAAAC+ArialMT"/>
            </a:endParaRPr>
          </a:p>
          <a:p>
            <a:r>
              <a:rPr lang="en-GB" sz="1200" b="0" i="0" u="none" strike="noStrike" baseline="0" dirty="0">
                <a:solidFill>
                  <a:srgbClr val="000000"/>
                </a:solidFill>
                <a:latin typeface="AAAAAC+ArialMT"/>
              </a:rPr>
              <a:t>• PU: Moves to Cover 3B in foul territory and remains in foul territory to apply wedge positioning for tag plays at 3B. </a:t>
            </a:r>
          </a:p>
          <a:p>
            <a:endParaRPr lang="en-GB" sz="1200" b="0" i="0" u="none" strike="noStrike" baseline="0" dirty="0">
              <a:solidFill>
                <a:srgbClr val="000000"/>
              </a:solidFill>
              <a:latin typeface="AAAAAC+ArialMT"/>
            </a:endParaRPr>
          </a:p>
          <a:p>
            <a:r>
              <a:rPr lang="en-GB" sz="1200" b="0" i="0" u="none" strike="noStrike" baseline="0" dirty="0">
                <a:solidFill>
                  <a:srgbClr val="000000"/>
                </a:solidFill>
                <a:latin typeface="AAAAAC+ArialMT"/>
              </a:rPr>
              <a:t>• U1: Observes the Batter-Runner’s Touch and then releases to cover HP at PoP with U2 or U3 picking up the BR back into 1B. </a:t>
            </a:r>
          </a:p>
          <a:p>
            <a:endParaRPr lang="en-GB" sz="1200" b="0" i="0" u="none" strike="noStrike" baseline="0" dirty="0">
              <a:solidFill>
                <a:srgbClr val="000000"/>
              </a:solidFill>
              <a:latin typeface="AAAAAC+ArialMT"/>
            </a:endParaRPr>
          </a:p>
          <a:p>
            <a:r>
              <a:rPr lang="en-GB" sz="1200" b="0" i="0" u="none" strike="noStrike" baseline="0" dirty="0">
                <a:solidFill>
                  <a:srgbClr val="000000"/>
                </a:solidFill>
                <a:latin typeface="AAAAAC+ArialMT"/>
              </a:rPr>
              <a:t>• U2: Leaves to cover C/NC in AOR </a:t>
            </a:r>
            <a:r>
              <a:rPr lang="en-GB" sz="1200" b="1" i="0" u="none" strike="noStrike" baseline="0" dirty="0">
                <a:solidFill>
                  <a:srgbClr val="000000"/>
                </a:solidFill>
                <a:latin typeface="AAAAAM+Arial-BoldMT"/>
              </a:rPr>
              <a:t>OR </a:t>
            </a:r>
            <a:r>
              <a:rPr lang="en-GB" sz="1200" b="0" i="0" u="none" strike="noStrike" baseline="0" dirty="0">
                <a:solidFill>
                  <a:srgbClr val="000000"/>
                </a:solidFill>
                <a:latin typeface="AAAAAC+ArialMT"/>
              </a:rPr>
              <a:t>moves to Po2 opposite the throw to position for tag plays at 2B (U2 will pick-up the BR back into 1B after U1 releases to HP) with U3 out. </a:t>
            </a:r>
          </a:p>
          <a:p>
            <a:endParaRPr lang="en-GB" sz="1200" b="0" i="0" u="none" strike="noStrike" baseline="0" dirty="0">
              <a:solidFill>
                <a:srgbClr val="000000"/>
              </a:solidFill>
              <a:latin typeface="AAAAAC+ArialMT"/>
            </a:endParaRPr>
          </a:p>
          <a:p>
            <a:r>
              <a:rPr lang="en-GB" sz="1200" b="0" i="0" u="none" strike="noStrike" baseline="0" dirty="0">
                <a:solidFill>
                  <a:srgbClr val="000000"/>
                </a:solidFill>
                <a:latin typeface="AAAAAC+ArialMT"/>
              </a:rPr>
              <a:t>• U3: Leaves to cover C/NC in AOR </a:t>
            </a:r>
            <a:r>
              <a:rPr lang="en-GB" sz="1200" b="1" i="0" u="none" strike="noStrike" baseline="0" dirty="0">
                <a:solidFill>
                  <a:srgbClr val="000000"/>
                </a:solidFill>
                <a:latin typeface="AAAAAM+Arial-BoldMT"/>
              </a:rPr>
              <a:t>OR </a:t>
            </a:r>
            <a:r>
              <a:rPr lang="en-GB" sz="1200" b="0" i="0" u="none" strike="noStrike" baseline="0" dirty="0">
                <a:solidFill>
                  <a:srgbClr val="000000"/>
                </a:solidFill>
                <a:latin typeface="AAAAAC+ArialMT"/>
              </a:rPr>
              <a:t>moves to Po2, opposite the throw, while remaining </a:t>
            </a:r>
            <a:r>
              <a:rPr lang="en-GB" sz="1200" b="0" i="0" u="none" strike="noStrike" baseline="0" dirty="0" err="1">
                <a:solidFill>
                  <a:srgbClr val="000000"/>
                </a:solidFill>
                <a:latin typeface="AAAAAC+ArialMT"/>
              </a:rPr>
              <a:t>CtB</a:t>
            </a:r>
            <a:r>
              <a:rPr lang="en-GB" sz="1200" b="0" i="0" u="none" strike="noStrike" baseline="0" dirty="0">
                <a:solidFill>
                  <a:srgbClr val="000000"/>
                </a:solidFill>
                <a:latin typeface="AAAAAC+ArialMT"/>
              </a:rPr>
              <a:t> to cover all plays at 2B (U3 will pick-up the BR back into 1B after U1 releases to HP) with U2 out. </a:t>
            </a:r>
            <a:endParaRPr lang="en-US" dirty="0"/>
          </a:p>
          <a:p>
            <a:endParaRPr lang="en-US" dirty="0"/>
          </a:p>
        </p:txBody>
      </p:sp>
      <p:sp>
        <p:nvSpPr>
          <p:cNvPr id="4" name="Slide Number Placeholder 3">
            <a:extLst>
              <a:ext uri="{FF2B5EF4-FFF2-40B4-BE49-F238E27FC236}">
                <a16:creationId xmlns:a16="http://schemas.microsoft.com/office/drawing/2014/main" id="{BF4C44E3-6220-C279-4F32-2B0A14CDD9E6}"/>
              </a:ext>
            </a:extLst>
          </p:cNvPr>
          <p:cNvSpPr>
            <a:spLocks noGrp="1"/>
          </p:cNvSpPr>
          <p:nvPr>
            <p:ph type="sldNum" sz="quarter" idx="5"/>
          </p:nvPr>
        </p:nvSpPr>
        <p:spPr/>
        <p:txBody>
          <a:bodyPr/>
          <a:lstStyle/>
          <a:p>
            <a:fld id="{CBED9680-8730-4B80-8129-0DB181FA6D6D}" type="slidenum">
              <a:rPr lang="en-US" smtClean="0"/>
              <a:t>43</a:t>
            </a:fld>
            <a:endParaRPr lang="en-US"/>
          </a:p>
        </p:txBody>
      </p:sp>
    </p:spTree>
    <p:extLst>
      <p:ext uri="{BB962C8B-B14F-4D97-AF65-F5344CB8AC3E}">
        <p14:creationId xmlns:p14="http://schemas.microsoft.com/office/powerpoint/2010/main" val="37716704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825E93-BF4B-CB6F-A9D7-9E8D4F9BA45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6875C53-EBAF-1522-6A3E-3F2504C8B69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C58E5D5-8F89-27C7-E4FA-E7B8038B4022}"/>
              </a:ext>
            </a:extLst>
          </p:cNvPr>
          <p:cNvSpPr>
            <a:spLocks noGrp="1"/>
          </p:cNvSpPr>
          <p:nvPr>
            <p:ph type="body" idx="1"/>
          </p:nvPr>
        </p:nvSpPr>
        <p:spPr/>
        <p:txBody>
          <a:bodyPr/>
          <a:lstStyle/>
          <a:p>
            <a:r>
              <a:rPr lang="en-GB" sz="1200" b="1" i="0" u="none" strike="noStrike" baseline="0" dirty="0">
                <a:solidFill>
                  <a:srgbClr val="000000"/>
                </a:solidFill>
                <a:latin typeface="AAAAAM+Arial-BoldMT"/>
              </a:rPr>
              <a:t>FULL ROTATION </a:t>
            </a:r>
            <a:r>
              <a:rPr lang="en-GB" sz="1200" b="0" i="0" u="none" strike="noStrike" baseline="0" dirty="0">
                <a:solidFill>
                  <a:srgbClr val="000000"/>
                </a:solidFill>
                <a:latin typeface="AAAAAC+ArialMT"/>
              </a:rPr>
              <a:t>– used with NRiSP (NRO or R1 Only) when U2 or U3 leaves to cover C/NC. </a:t>
            </a:r>
          </a:p>
          <a:p>
            <a:r>
              <a:rPr lang="en-GB" dirty="0">
                <a:solidFill>
                  <a:srgbClr val="000000"/>
                </a:solidFill>
                <a:latin typeface="AAAAAC+ArialMT"/>
              </a:rPr>
              <a:t>	</a:t>
            </a:r>
            <a:r>
              <a:rPr lang="en-GB" sz="1200" b="0" i="0" u="none" strike="noStrike" baseline="0" dirty="0">
                <a:solidFill>
                  <a:srgbClr val="000000"/>
                </a:solidFill>
                <a:latin typeface="AAAAAX+CourierNewPSMT"/>
              </a:rPr>
              <a:t>o </a:t>
            </a:r>
            <a:r>
              <a:rPr lang="en-GB" sz="1200" b="0" i="1" u="none" strike="noStrike" baseline="0" dirty="0">
                <a:solidFill>
                  <a:srgbClr val="000000"/>
                </a:solidFill>
                <a:latin typeface="AAAAAR+Arial-ItalicMT"/>
              </a:rPr>
              <a:t>Called the “Full Rotation” because everyone moves. </a:t>
            </a:r>
          </a:p>
          <a:p>
            <a:endParaRPr lang="en-GB" sz="1200" b="0" i="0" u="none" strike="noStrike" baseline="0" dirty="0">
              <a:solidFill>
                <a:srgbClr val="000000"/>
              </a:solidFill>
              <a:latin typeface="AAAAAR+Arial-ItalicMT"/>
            </a:endParaRPr>
          </a:p>
          <a:p>
            <a:r>
              <a:rPr lang="en-GB" sz="1200" b="1" i="0" u="none" strike="noStrike" baseline="0" dirty="0">
                <a:solidFill>
                  <a:srgbClr val="000000"/>
                </a:solidFill>
                <a:latin typeface="AAAAAM+Arial-BoldMT"/>
              </a:rPr>
              <a:t>Movements: </a:t>
            </a:r>
            <a:r>
              <a:rPr lang="en-GB" sz="1200" b="0" i="0" u="none" strike="noStrike" baseline="0" dirty="0">
                <a:solidFill>
                  <a:srgbClr val="000000"/>
                </a:solidFill>
                <a:latin typeface="AAAAAC+ArialMT"/>
              </a:rPr>
              <a:t>Everyone Moves in a Clockwise Rotation </a:t>
            </a:r>
          </a:p>
          <a:p>
            <a:endParaRPr lang="en-GB" dirty="0">
              <a:solidFill>
                <a:srgbClr val="000000"/>
              </a:solidFill>
              <a:latin typeface="AAAAAC+ArialMT"/>
            </a:endParaRPr>
          </a:p>
          <a:p>
            <a:r>
              <a:rPr lang="en-GB" sz="1200" b="0" i="0" u="none" strike="noStrike" baseline="0" dirty="0">
                <a:solidFill>
                  <a:srgbClr val="000000"/>
                </a:solidFill>
                <a:latin typeface="AAAAAC+ArialMT"/>
              </a:rPr>
              <a:t>• PU: Moves to Cover 3B in foul territory and remains in foul territory to apply wedge positioning for tag plays at 3B. </a:t>
            </a:r>
          </a:p>
          <a:p>
            <a:endParaRPr lang="en-GB" sz="1200" b="0" i="0" u="none" strike="noStrike" baseline="0" dirty="0">
              <a:solidFill>
                <a:srgbClr val="000000"/>
              </a:solidFill>
              <a:latin typeface="AAAAAC+ArialMT"/>
            </a:endParaRPr>
          </a:p>
          <a:p>
            <a:r>
              <a:rPr lang="en-GB" sz="1200" b="0" i="0" u="none" strike="noStrike" baseline="0" dirty="0">
                <a:solidFill>
                  <a:srgbClr val="000000"/>
                </a:solidFill>
                <a:latin typeface="AAAAAC+ArialMT"/>
              </a:rPr>
              <a:t>• U1: Observes the Batter-Runner’s Touch and then releases to cover HP at PoP with U2 or U3 picking up the BR back into 1B. </a:t>
            </a:r>
          </a:p>
          <a:p>
            <a:endParaRPr lang="en-GB" sz="1200" b="0" i="0" u="none" strike="noStrike" baseline="0" dirty="0">
              <a:solidFill>
                <a:srgbClr val="000000"/>
              </a:solidFill>
              <a:latin typeface="AAAAAC+ArialMT"/>
            </a:endParaRPr>
          </a:p>
          <a:p>
            <a:r>
              <a:rPr lang="en-GB" sz="1200" b="0" i="0" u="none" strike="noStrike" baseline="0" dirty="0">
                <a:solidFill>
                  <a:srgbClr val="000000"/>
                </a:solidFill>
                <a:latin typeface="AAAAAC+ArialMT"/>
              </a:rPr>
              <a:t>• U2: Leaves to cover C/NC in AOR </a:t>
            </a:r>
            <a:r>
              <a:rPr lang="en-GB" sz="1200" b="1" i="0" u="none" strike="noStrike" baseline="0" dirty="0">
                <a:solidFill>
                  <a:srgbClr val="000000"/>
                </a:solidFill>
                <a:latin typeface="AAAAAM+Arial-BoldMT"/>
              </a:rPr>
              <a:t>OR </a:t>
            </a:r>
            <a:r>
              <a:rPr lang="en-GB" sz="1200" b="0" i="0" u="none" strike="noStrike" baseline="0" dirty="0">
                <a:solidFill>
                  <a:srgbClr val="000000"/>
                </a:solidFill>
                <a:latin typeface="AAAAAC+ArialMT"/>
              </a:rPr>
              <a:t>moves to Po2 opposite the throw to position for tag plays at 2B (U2 will pick-up the BR back into 1B after U1 releases to HP) with U3 out. </a:t>
            </a:r>
          </a:p>
          <a:p>
            <a:endParaRPr lang="en-GB" sz="1200" b="0" i="0" u="none" strike="noStrike" baseline="0" dirty="0">
              <a:solidFill>
                <a:srgbClr val="000000"/>
              </a:solidFill>
              <a:latin typeface="AAAAAC+ArialMT"/>
            </a:endParaRPr>
          </a:p>
          <a:p>
            <a:r>
              <a:rPr lang="en-GB" sz="1200" b="0" i="0" u="none" strike="noStrike" baseline="0" dirty="0">
                <a:solidFill>
                  <a:srgbClr val="000000"/>
                </a:solidFill>
                <a:latin typeface="AAAAAC+ArialMT"/>
              </a:rPr>
              <a:t>• U3: Leaves to cover C/NC in AOR </a:t>
            </a:r>
            <a:r>
              <a:rPr lang="en-GB" sz="1200" b="1" i="0" u="none" strike="noStrike" baseline="0" dirty="0">
                <a:solidFill>
                  <a:srgbClr val="000000"/>
                </a:solidFill>
                <a:latin typeface="AAAAAM+Arial-BoldMT"/>
              </a:rPr>
              <a:t>OR </a:t>
            </a:r>
            <a:r>
              <a:rPr lang="en-GB" sz="1200" b="0" i="0" u="none" strike="noStrike" baseline="0" dirty="0">
                <a:solidFill>
                  <a:srgbClr val="000000"/>
                </a:solidFill>
                <a:latin typeface="AAAAAC+ArialMT"/>
              </a:rPr>
              <a:t>moves to Po2, opposite the throw, while remaining </a:t>
            </a:r>
            <a:r>
              <a:rPr lang="en-GB" sz="1200" b="0" i="0" u="none" strike="noStrike" baseline="0" dirty="0" err="1">
                <a:solidFill>
                  <a:srgbClr val="000000"/>
                </a:solidFill>
                <a:latin typeface="AAAAAC+ArialMT"/>
              </a:rPr>
              <a:t>CtB</a:t>
            </a:r>
            <a:r>
              <a:rPr lang="en-GB" sz="1200" b="0" i="0" u="none" strike="noStrike" baseline="0" dirty="0">
                <a:solidFill>
                  <a:srgbClr val="000000"/>
                </a:solidFill>
                <a:latin typeface="AAAAAC+ArialMT"/>
              </a:rPr>
              <a:t> to cover all plays at 2B (U3 will pick-up the BR back into 1B after U1 releases to HP) with U2 out. </a:t>
            </a:r>
            <a:endParaRPr lang="en-US" dirty="0"/>
          </a:p>
          <a:p>
            <a:endParaRPr lang="en-US" dirty="0"/>
          </a:p>
        </p:txBody>
      </p:sp>
      <p:sp>
        <p:nvSpPr>
          <p:cNvPr id="4" name="Slide Number Placeholder 3">
            <a:extLst>
              <a:ext uri="{FF2B5EF4-FFF2-40B4-BE49-F238E27FC236}">
                <a16:creationId xmlns:a16="http://schemas.microsoft.com/office/drawing/2014/main" id="{E5A234D5-441F-964E-39FC-5F330CBFC422}"/>
              </a:ext>
            </a:extLst>
          </p:cNvPr>
          <p:cNvSpPr>
            <a:spLocks noGrp="1"/>
          </p:cNvSpPr>
          <p:nvPr>
            <p:ph type="sldNum" sz="quarter" idx="5"/>
          </p:nvPr>
        </p:nvSpPr>
        <p:spPr/>
        <p:txBody>
          <a:bodyPr/>
          <a:lstStyle/>
          <a:p>
            <a:fld id="{CBED9680-8730-4B80-8129-0DB181FA6D6D}" type="slidenum">
              <a:rPr lang="en-US" smtClean="0"/>
              <a:t>44</a:t>
            </a:fld>
            <a:endParaRPr lang="en-US"/>
          </a:p>
        </p:txBody>
      </p:sp>
    </p:spTree>
    <p:extLst>
      <p:ext uri="{BB962C8B-B14F-4D97-AF65-F5344CB8AC3E}">
        <p14:creationId xmlns:p14="http://schemas.microsoft.com/office/powerpoint/2010/main" val="1499818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6EFB50-F308-D4E3-D9BB-BF3032B616E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B65E56C-0E27-0CAF-5F6C-EE8511EC9E5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2F0D352-2A41-06CF-04B2-C0A03AB22C99}"/>
              </a:ext>
            </a:extLst>
          </p:cNvPr>
          <p:cNvSpPr>
            <a:spLocks noGrp="1"/>
          </p:cNvSpPr>
          <p:nvPr>
            <p:ph type="body" idx="1"/>
          </p:nvPr>
        </p:nvSpPr>
        <p:spPr/>
        <p:txBody>
          <a:bodyPr/>
          <a:lstStyle/>
          <a:p>
            <a:r>
              <a:rPr lang="en-GB" sz="1200" b="1" i="0" u="none" strike="noStrike" baseline="0" dirty="0">
                <a:solidFill>
                  <a:srgbClr val="000000"/>
                </a:solidFill>
                <a:latin typeface="AAAAAM+Arial-BoldMT"/>
              </a:rPr>
              <a:t>FULL ROTATION </a:t>
            </a:r>
            <a:r>
              <a:rPr lang="en-GB" sz="1200" b="0" i="0" u="none" strike="noStrike" baseline="0" dirty="0">
                <a:solidFill>
                  <a:srgbClr val="000000"/>
                </a:solidFill>
                <a:latin typeface="AAAAAC+ArialMT"/>
              </a:rPr>
              <a:t>– used with NRiSP (NRO or R1 Only) when U2 or U3 leaves to cover C/NC. </a:t>
            </a:r>
          </a:p>
          <a:p>
            <a:r>
              <a:rPr lang="en-GB" dirty="0">
                <a:solidFill>
                  <a:srgbClr val="000000"/>
                </a:solidFill>
                <a:latin typeface="AAAAAC+ArialMT"/>
              </a:rPr>
              <a:t>	</a:t>
            </a:r>
            <a:r>
              <a:rPr lang="en-GB" sz="1200" b="0" i="0" u="none" strike="noStrike" baseline="0" dirty="0">
                <a:solidFill>
                  <a:srgbClr val="000000"/>
                </a:solidFill>
                <a:latin typeface="AAAAAX+CourierNewPSMT"/>
              </a:rPr>
              <a:t>o </a:t>
            </a:r>
            <a:r>
              <a:rPr lang="en-GB" sz="1200" b="0" i="1" u="none" strike="noStrike" baseline="0" dirty="0">
                <a:solidFill>
                  <a:srgbClr val="000000"/>
                </a:solidFill>
                <a:latin typeface="AAAAAR+Arial-ItalicMT"/>
              </a:rPr>
              <a:t>Called the “Full Rotation” because everyone moves. </a:t>
            </a:r>
          </a:p>
          <a:p>
            <a:endParaRPr lang="en-GB" sz="1200" b="0" i="0" u="none" strike="noStrike" baseline="0" dirty="0">
              <a:solidFill>
                <a:srgbClr val="000000"/>
              </a:solidFill>
              <a:latin typeface="AAAAAR+Arial-ItalicMT"/>
            </a:endParaRPr>
          </a:p>
          <a:p>
            <a:r>
              <a:rPr lang="en-GB" sz="1200" b="1" i="0" u="none" strike="noStrike" baseline="0" dirty="0">
                <a:solidFill>
                  <a:srgbClr val="000000"/>
                </a:solidFill>
                <a:latin typeface="AAAAAM+Arial-BoldMT"/>
              </a:rPr>
              <a:t>Movements: </a:t>
            </a:r>
            <a:r>
              <a:rPr lang="en-GB" sz="1200" b="0" i="0" u="none" strike="noStrike" baseline="0" dirty="0">
                <a:solidFill>
                  <a:srgbClr val="000000"/>
                </a:solidFill>
                <a:latin typeface="AAAAAC+ArialMT"/>
              </a:rPr>
              <a:t>Everyone Moves in a Clockwise Rotation </a:t>
            </a:r>
          </a:p>
          <a:p>
            <a:endParaRPr lang="en-GB" dirty="0">
              <a:solidFill>
                <a:srgbClr val="000000"/>
              </a:solidFill>
              <a:latin typeface="AAAAAC+ArialMT"/>
            </a:endParaRPr>
          </a:p>
          <a:p>
            <a:r>
              <a:rPr lang="en-GB" sz="1200" b="0" i="0" u="none" strike="noStrike" baseline="0" dirty="0">
                <a:solidFill>
                  <a:srgbClr val="000000"/>
                </a:solidFill>
                <a:latin typeface="AAAAAC+ArialMT"/>
              </a:rPr>
              <a:t>• PU: Moves to Cover 3B in foul territory and remains in foul territory to apply wedge positioning for tag plays at 3B. </a:t>
            </a:r>
          </a:p>
          <a:p>
            <a:endParaRPr lang="en-GB" sz="1200" b="0" i="0" u="none" strike="noStrike" baseline="0" dirty="0">
              <a:solidFill>
                <a:srgbClr val="000000"/>
              </a:solidFill>
              <a:latin typeface="AAAAAC+ArialMT"/>
            </a:endParaRPr>
          </a:p>
          <a:p>
            <a:r>
              <a:rPr lang="en-GB" sz="1200" b="0" i="0" u="none" strike="noStrike" baseline="0" dirty="0">
                <a:solidFill>
                  <a:srgbClr val="000000"/>
                </a:solidFill>
                <a:latin typeface="AAAAAC+ArialMT"/>
              </a:rPr>
              <a:t>• U1: Observes the Batter-Runner’s Touch and then releases to cover HP at PoP with U2 or U3 picking up the BR back into 1B. </a:t>
            </a:r>
          </a:p>
          <a:p>
            <a:endParaRPr lang="en-GB" sz="1200" b="0" i="0" u="none" strike="noStrike" baseline="0" dirty="0">
              <a:solidFill>
                <a:srgbClr val="000000"/>
              </a:solidFill>
              <a:latin typeface="AAAAAC+ArialMT"/>
            </a:endParaRPr>
          </a:p>
          <a:p>
            <a:r>
              <a:rPr lang="en-GB" sz="1200" b="0" i="0" u="none" strike="noStrike" baseline="0" dirty="0">
                <a:solidFill>
                  <a:srgbClr val="000000"/>
                </a:solidFill>
                <a:latin typeface="AAAAAC+ArialMT"/>
              </a:rPr>
              <a:t>• U2: Leaves to cover C/NC in AOR </a:t>
            </a:r>
            <a:r>
              <a:rPr lang="en-GB" sz="1200" b="1" i="0" u="none" strike="noStrike" baseline="0" dirty="0">
                <a:solidFill>
                  <a:srgbClr val="000000"/>
                </a:solidFill>
                <a:latin typeface="AAAAAM+Arial-BoldMT"/>
              </a:rPr>
              <a:t>OR </a:t>
            </a:r>
            <a:r>
              <a:rPr lang="en-GB" sz="1200" b="0" i="0" u="none" strike="noStrike" baseline="0" dirty="0">
                <a:solidFill>
                  <a:srgbClr val="000000"/>
                </a:solidFill>
                <a:latin typeface="AAAAAC+ArialMT"/>
              </a:rPr>
              <a:t>moves to Po2 opposite the throw to position for tag plays at 2B (U2 will pick-up the BR back into 1B after U1 releases to HP) with U3 out. </a:t>
            </a:r>
          </a:p>
          <a:p>
            <a:endParaRPr lang="en-GB" sz="1200" b="0" i="0" u="none" strike="noStrike" baseline="0" dirty="0">
              <a:solidFill>
                <a:srgbClr val="000000"/>
              </a:solidFill>
              <a:latin typeface="AAAAAC+ArialMT"/>
            </a:endParaRPr>
          </a:p>
          <a:p>
            <a:r>
              <a:rPr lang="en-GB" sz="1200" b="0" i="0" u="none" strike="noStrike" baseline="0" dirty="0">
                <a:solidFill>
                  <a:srgbClr val="000000"/>
                </a:solidFill>
                <a:latin typeface="AAAAAC+ArialMT"/>
              </a:rPr>
              <a:t>• U3: Leaves to cover C/NC in AOR </a:t>
            </a:r>
            <a:r>
              <a:rPr lang="en-GB" sz="1200" b="1" i="0" u="none" strike="noStrike" baseline="0" dirty="0">
                <a:solidFill>
                  <a:srgbClr val="000000"/>
                </a:solidFill>
                <a:latin typeface="AAAAAM+Arial-BoldMT"/>
              </a:rPr>
              <a:t>OR </a:t>
            </a:r>
            <a:r>
              <a:rPr lang="en-GB" sz="1200" b="0" i="0" u="none" strike="noStrike" baseline="0" dirty="0">
                <a:solidFill>
                  <a:srgbClr val="000000"/>
                </a:solidFill>
                <a:latin typeface="AAAAAC+ArialMT"/>
              </a:rPr>
              <a:t>moves to Po2, opposite the throw, while remaining </a:t>
            </a:r>
            <a:r>
              <a:rPr lang="en-GB" sz="1200" b="0" i="0" u="none" strike="noStrike" baseline="0" dirty="0" err="1">
                <a:solidFill>
                  <a:srgbClr val="000000"/>
                </a:solidFill>
                <a:latin typeface="AAAAAC+ArialMT"/>
              </a:rPr>
              <a:t>CtB</a:t>
            </a:r>
            <a:r>
              <a:rPr lang="en-GB" sz="1200" b="0" i="0" u="none" strike="noStrike" baseline="0" dirty="0">
                <a:solidFill>
                  <a:srgbClr val="000000"/>
                </a:solidFill>
                <a:latin typeface="AAAAAC+ArialMT"/>
              </a:rPr>
              <a:t> to cover all plays at 2B (U3 will pick-up the BR back into 1B after U1 releases to HP) with U2 out. </a:t>
            </a:r>
            <a:endParaRPr lang="en-US" dirty="0"/>
          </a:p>
          <a:p>
            <a:endParaRPr lang="en-US" dirty="0"/>
          </a:p>
        </p:txBody>
      </p:sp>
      <p:sp>
        <p:nvSpPr>
          <p:cNvPr id="4" name="Slide Number Placeholder 3">
            <a:extLst>
              <a:ext uri="{FF2B5EF4-FFF2-40B4-BE49-F238E27FC236}">
                <a16:creationId xmlns:a16="http://schemas.microsoft.com/office/drawing/2014/main" id="{6974602F-028B-766B-C194-234D6958B2E9}"/>
              </a:ext>
            </a:extLst>
          </p:cNvPr>
          <p:cNvSpPr>
            <a:spLocks noGrp="1"/>
          </p:cNvSpPr>
          <p:nvPr>
            <p:ph type="sldNum" sz="quarter" idx="5"/>
          </p:nvPr>
        </p:nvSpPr>
        <p:spPr/>
        <p:txBody>
          <a:bodyPr/>
          <a:lstStyle/>
          <a:p>
            <a:fld id="{CBED9680-8730-4B80-8129-0DB181FA6D6D}" type="slidenum">
              <a:rPr lang="en-US" smtClean="0"/>
              <a:t>45</a:t>
            </a:fld>
            <a:endParaRPr lang="en-US"/>
          </a:p>
        </p:txBody>
      </p:sp>
    </p:spTree>
    <p:extLst>
      <p:ext uri="{BB962C8B-B14F-4D97-AF65-F5344CB8AC3E}">
        <p14:creationId xmlns:p14="http://schemas.microsoft.com/office/powerpoint/2010/main" val="3130578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A04764-D899-2093-D3A3-36D859BC2A8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4CD26CE-2FB3-4F1B-A9FB-A72BED54580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BA32F25-A8FE-8610-C95B-380D86202411}"/>
              </a:ext>
            </a:extLst>
          </p:cNvPr>
          <p:cNvSpPr>
            <a:spLocks noGrp="1"/>
          </p:cNvSpPr>
          <p:nvPr>
            <p:ph type="body" idx="1"/>
          </p:nvPr>
        </p:nvSpPr>
        <p:spPr/>
        <p:txBody>
          <a:bodyPr/>
          <a:lstStyle/>
          <a:p>
            <a:r>
              <a:rPr lang="en-GB" sz="1200" b="1" i="0" u="none" strike="noStrike" baseline="0" dirty="0">
                <a:solidFill>
                  <a:srgbClr val="000000"/>
                </a:solidFill>
                <a:latin typeface="AAAAAM+Arial-BoldMT"/>
              </a:rPr>
              <a:t>FULL ROTATION </a:t>
            </a:r>
            <a:r>
              <a:rPr lang="en-GB" sz="1200" b="0" i="0" u="none" strike="noStrike" baseline="0" dirty="0">
                <a:solidFill>
                  <a:srgbClr val="000000"/>
                </a:solidFill>
                <a:latin typeface="AAAAAC+ArialMT"/>
              </a:rPr>
              <a:t>– used with NRiSP (NRO or R1 Only) when U2 or U3 leaves to cover C/NC. </a:t>
            </a:r>
          </a:p>
          <a:p>
            <a:r>
              <a:rPr lang="en-GB" dirty="0">
                <a:solidFill>
                  <a:srgbClr val="000000"/>
                </a:solidFill>
                <a:latin typeface="AAAAAC+ArialMT"/>
              </a:rPr>
              <a:t>	</a:t>
            </a:r>
            <a:r>
              <a:rPr lang="en-GB" sz="1200" b="0" i="0" u="none" strike="noStrike" baseline="0" dirty="0">
                <a:solidFill>
                  <a:srgbClr val="000000"/>
                </a:solidFill>
                <a:latin typeface="AAAAAX+CourierNewPSMT"/>
              </a:rPr>
              <a:t>o </a:t>
            </a:r>
            <a:r>
              <a:rPr lang="en-GB" sz="1200" b="0" i="1" u="none" strike="noStrike" baseline="0" dirty="0">
                <a:solidFill>
                  <a:srgbClr val="000000"/>
                </a:solidFill>
                <a:latin typeface="AAAAAR+Arial-ItalicMT"/>
              </a:rPr>
              <a:t>Called the “Full Rotation” because everyone moves. </a:t>
            </a:r>
          </a:p>
          <a:p>
            <a:endParaRPr lang="en-GB" sz="1200" b="0" i="0" u="none" strike="noStrike" baseline="0" dirty="0">
              <a:solidFill>
                <a:srgbClr val="000000"/>
              </a:solidFill>
              <a:latin typeface="AAAAAR+Arial-ItalicMT"/>
            </a:endParaRPr>
          </a:p>
          <a:p>
            <a:r>
              <a:rPr lang="en-GB" sz="1200" b="1" i="0" u="none" strike="noStrike" baseline="0" dirty="0">
                <a:solidFill>
                  <a:srgbClr val="000000"/>
                </a:solidFill>
                <a:latin typeface="AAAAAM+Arial-BoldMT"/>
              </a:rPr>
              <a:t>Movements: </a:t>
            </a:r>
            <a:r>
              <a:rPr lang="en-GB" sz="1200" b="0" i="0" u="none" strike="noStrike" baseline="0" dirty="0">
                <a:solidFill>
                  <a:srgbClr val="000000"/>
                </a:solidFill>
                <a:latin typeface="AAAAAC+ArialMT"/>
              </a:rPr>
              <a:t>Everyone Moves in a Clockwise Rotation </a:t>
            </a:r>
          </a:p>
          <a:p>
            <a:endParaRPr lang="en-GB" dirty="0">
              <a:solidFill>
                <a:srgbClr val="000000"/>
              </a:solidFill>
              <a:latin typeface="AAAAAC+ArialMT"/>
            </a:endParaRPr>
          </a:p>
          <a:p>
            <a:r>
              <a:rPr lang="en-GB" sz="1200" b="0" i="0" u="none" strike="noStrike" baseline="0" dirty="0">
                <a:solidFill>
                  <a:srgbClr val="000000"/>
                </a:solidFill>
                <a:latin typeface="AAAAAC+ArialMT"/>
              </a:rPr>
              <a:t>• PU: Moves to Cover 3B in foul territory and remains in foul territory to apply wedge positioning for tag plays at 3B. </a:t>
            </a:r>
          </a:p>
          <a:p>
            <a:endParaRPr lang="en-GB" sz="1200" b="0" i="0" u="none" strike="noStrike" baseline="0" dirty="0">
              <a:solidFill>
                <a:srgbClr val="000000"/>
              </a:solidFill>
              <a:latin typeface="AAAAAC+ArialMT"/>
            </a:endParaRPr>
          </a:p>
          <a:p>
            <a:r>
              <a:rPr lang="en-GB" sz="1200" b="0" i="0" u="none" strike="noStrike" baseline="0" dirty="0">
                <a:solidFill>
                  <a:srgbClr val="000000"/>
                </a:solidFill>
                <a:latin typeface="AAAAAC+ArialMT"/>
              </a:rPr>
              <a:t>• U1: Observes the Batter-Runner’s Touch and then releases to cover HP at PoP with U2 or U3 picking up the BR back into 1B. </a:t>
            </a:r>
          </a:p>
          <a:p>
            <a:endParaRPr lang="en-GB" sz="1200" b="0" i="0" u="none" strike="noStrike" baseline="0" dirty="0">
              <a:solidFill>
                <a:srgbClr val="000000"/>
              </a:solidFill>
              <a:latin typeface="AAAAAC+ArialMT"/>
            </a:endParaRPr>
          </a:p>
          <a:p>
            <a:r>
              <a:rPr lang="en-GB" sz="1200" b="0" i="0" u="none" strike="noStrike" baseline="0" dirty="0">
                <a:solidFill>
                  <a:srgbClr val="000000"/>
                </a:solidFill>
                <a:latin typeface="AAAAAC+ArialMT"/>
              </a:rPr>
              <a:t>• U2: Leaves to cover C/NC in AOR </a:t>
            </a:r>
            <a:r>
              <a:rPr lang="en-GB" sz="1200" b="1" i="0" u="none" strike="noStrike" baseline="0" dirty="0">
                <a:solidFill>
                  <a:srgbClr val="000000"/>
                </a:solidFill>
                <a:latin typeface="AAAAAM+Arial-BoldMT"/>
              </a:rPr>
              <a:t>OR </a:t>
            </a:r>
            <a:r>
              <a:rPr lang="en-GB" sz="1200" b="0" i="0" u="none" strike="noStrike" baseline="0" dirty="0">
                <a:solidFill>
                  <a:srgbClr val="000000"/>
                </a:solidFill>
                <a:latin typeface="AAAAAC+ArialMT"/>
              </a:rPr>
              <a:t>moves to Po2 opposite the throw to position for tag plays at 2B (U2 will pick-up the BR back into 1B after U1 releases to HP) with U3 out. </a:t>
            </a:r>
          </a:p>
          <a:p>
            <a:endParaRPr lang="en-GB" sz="1200" b="0" i="0" u="none" strike="noStrike" baseline="0" dirty="0">
              <a:solidFill>
                <a:srgbClr val="000000"/>
              </a:solidFill>
              <a:latin typeface="AAAAAC+ArialMT"/>
            </a:endParaRPr>
          </a:p>
          <a:p>
            <a:r>
              <a:rPr lang="en-GB" sz="1200" b="0" i="0" u="none" strike="noStrike" baseline="0" dirty="0">
                <a:solidFill>
                  <a:srgbClr val="000000"/>
                </a:solidFill>
                <a:latin typeface="AAAAAC+ArialMT"/>
              </a:rPr>
              <a:t>• U3: Leaves to cover C/NC in AOR </a:t>
            </a:r>
            <a:r>
              <a:rPr lang="en-GB" sz="1200" b="1" i="0" u="none" strike="noStrike" baseline="0" dirty="0">
                <a:solidFill>
                  <a:srgbClr val="000000"/>
                </a:solidFill>
                <a:latin typeface="AAAAAM+Arial-BoldMT"/>
              </a:rPr>
              <a:t>OR </a:t>
            </a:r>
            <a:r>
              <a:rPr lang="en-GB" sz="1200" b="0" i="0" u="none" strike="noStrike" baseline="0" dirty="0">
                <a:solidFill>
                  <a:srgbClr val="000000"/>
                </a:solidFill>
                <a:latin typeface="AAAAAC+ArialMT"/>
              </a:rPr>
              <a:t>moves to Po2, opposite the throw, while remaining </a:t>
            </a:r>
            <a:r>
              <a:rPr lang="en-GB" sz="1200" b="0" i="0" u="none" strike="noStrike" baseline="0" dirty="0" err="1">
                <a:solidFill>
                  <a:srgbClr val="000000"/>
                </a:solidFill>
                <a:latin typeface="AAAAAC+ArialMT"/>
              </a:rPr>
              <a:t>CtB</a:t>
            </a:r>
            <a:r>
              <a:rPr lang="en-GB" sz="1200" b="0" i="0" u="none" strike="noStrike" baseline="0" dirty="0">
                <a:solidFill>
                  <a:srgbClr val="000000"/>
                </a:solidFill>
                <a:latin typeface="AAAAAC+ArialMT"/>
              </a:rPr>
              <a:t> to cover all plays at 2B (U3 will pick-up the BR back into 1B after U1 releases to HP) with U2 out. </a:t>
            </a:r>
            <a:endParaRPr lang="en-US" dirty="0"/>
          </a:p>
          <a:p>
            <a:endParaRPr lang="en-US" dirty="0"/>
          </a:p>
        </p:txBody>
      </p:sp>
      <p:sp>
        <p:nvSpPr>
          <p:cNvPr id="4" name="Slide Number Placeholder 3">
            <a:extLst>
              <a:ext uri="{FF2B5EF4-FFF2-40B4-BE49-F238E27FC236}">
                <a16:creationId xmlns:a16="http://schemas.microsoft.com/office/drawing/2014/main" id="{7AFD41BB-BF50-5C83-DC21-F60477A2DE4D}"/>
              </a:ext>
            </a:extLst>
          </p:cNvPr>
          <p:cNvSpPr>
            <a:spLocks noGrp="1"/>
          </p:cNvSpPr>
          <p:nvPr>
            <p:ph type="sldNum" sz="quarter" idx="5"/>
          </p:nvPr>
        </p:nvSpPr>
        <p:spPr/>
        <p:txBody>
          <a:bodyPr/>
          <a:lstStyle/>
          <a:p>
            <a:fld id="{CBED9680-8730-4B80-8129-0DB181FA6D6D}" type="slidenum">
              <a:rPr lang="en-US" smtClean="0"/>
              <a:t>46</a:t>
            </a:fld>
            <a:endParaRPr lang="en-US"/>
          </a:p>
        </p:txBody>
      </p:sp>
    </p:spTree>
    <p:extLst>
      <p:ext uri="{BB962C8B-B14F-4D97-AF65-F5344CB8AC3E}">
        <p14:creationId xmlns:p14="http://schemas.microsoft.com/office/powerpoint/2010/main" val="3376188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56D98-E535-5BB4-6447-9ECB468C57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101BB19-E041-C457-DFB2-CBBA42FF57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97B0AC-0736-1033-AE3C-7CF601EA2EFD}"/>
              </a:ext>
            </a:extLst>
          </p:cNvPr>
          <p:cNvSpPr>
            <a:spLocks noGrp="1"/>
          </p:cNvSpPr>
          <p:nvPr>
            <p:ph type="dt" sz="half" idx="10"/>
          </p:nvPr>
        </p:nvSpPr>
        <p:spPr/>
        <p:txBody>
          <a:bodyPr/>
          <a:lstStyle/>
          <a:p>
            <a:fld id="{AA2A441F-82A2-472B-BD29-F49271C23B81}" type="datetimeFigureOut">
              <a:rPr lang="en-US" smtClean="0"/>
              <a:t>5/19/2025</a:t>
            </a:fld>
            <a:endParaRPr lang="en-US"/>
          </a:p>
        </p:txBody>
      </p:sp>
      <p:sp>
        <p:nvSpPr>
          <p:cNvPr id="5" name="Footer Placeholder 4">
            <a:extLst>
              <a:ext uri="{FF2B5EF4-FFF2-40B4-BE49-F238E27FC236}">
                <a16:creationId xmlns:a16="http://schemas.microsoft.com/office/drawing/2014/main" id="{DED4BCEA-A808-9254-9D8B-77EE9F4CEA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EE37AE-BD5B-F085-FBA8-E51AA92E59F9}"/>
              </a:ext>
            </a:extLst>
          </p:cNvPr>
          <p:cNvSpPr>
            <a:spLocks noGrp="1"/>
          </p:cNvSpPr>
          <p:nvPr>
            <p:ph type="sldNum" sz="quarter" idx="12"/>
          </p:nvPr>
        </p:nvSpPr>
        <p:spPr/>
        <p:txBody>
          <a:bodyPr/>
          <a:lstStyle/>
          <a:p>
            <a:fld id="{134B36BD-BF58-473C-81F3-9C7CCD266E06}" type="slidenum">
              <a:rPr lang="en-US" smtClean="0"/>
              <a:t>‹#›</a:t>
            </a:fld>
            <a:endParaRPr lang="en-US"/>
          </a:p>
        </p:txBody>
      </p:sp>
    </p:spTree>
    <p:extLst>
      <p:ext uri="{BB962C8B-B14F-4D97-AF65-F5344CB8AC3E}">
        <p14:creationId xmlns:p14="http://schemas.microsoft.com/office/powerpoint/2010/main" val="2514283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CE5B0-DA08-8511-34E7-4C7C32804F0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2125057-11D3-6D5E-DB9C-3CDC09E3E19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DA2D66-6088-D82F-2A70-18E357A10D59}"/>
              </a:ext>
            </a:extLst>
          </p:cNvPr>
          <p:cNvSpPr>
            <a:spLocks noGrp="1"/>
          </p:cNvSpPr>
          <p:nvPr>
            <p:ph type="dt" sz="half" idx="10"/>
          </p:nvPr>
        </p:nvSpPr>
        <p:spPr/>
        <p:txBody>
          <a:bodyPr/>
          <a:lstStyle/>
          <a:p>
            <a:fld id="{AA2A441F-82A2-472B-BD29-F49271C23B81}" type="datetimeFigureOut">
              <a:rPr lang="en-US" smtClean="0"/>
              <a:t>5/19/2025</a:t>
            </a:fld>
            <a:endParaRPr lang="en-US"/>
          </a:p>
        </p:txBody>
      </p:sp>
      <p:sp>
        <p:nvSpPr>
          <p:cNvPr id="5" name="Footer Placeholder 4">
            <a:extLst>
              <a:ext uri="{FF2B5EF4-FFF2-40B4-BE49-F238E27FC236}">
                <a16:creationId xmlns:a16="http://schemas.microsoft.com/office/drawing/2014/main" id="{9CB24048-7538-1C1F-E29F-F4C5B2C883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8B944-E3C4-73F0-31E5-B4EF517EC2BA}"/>
              </a:ext>
            </a:extLst>
          </p:cNvPr>
          <p:cNvSpPr>
            <a:spLocks noGrp="1"/>
          </p:cNvSpPr>
          <p:nvPr>
            <p:ph type="sldNum" sz="quarter" idx="12"/>
          </p:nvPr>
        </p:nvSpPr>
        <p:spPr/>
        <p:txBody>
          <a:bodyPr/>
          <a:lstStyle/>
          <a:p>
            <a:fld id="{134B36BD-BF58-473C-81F3-9C7CCD266E06}" type="slidenum">
              <a:rPr lang="en-US" smtClean="0"/>
              <a:t>‹#›</a:t>
            </a:fld>
            <a:endParaRPr lang="en-US"/>
          </a:p>
        </p:txBody>
      </p:sp>
    </p:spTree>
    <p:extLst>
      <p:ext uri="{BB962C8B-B14F-4D97-AF65-F5344CB8AC3E}">
        <p14:creationId xmlns:p14="http://schemas.microsoft.com/office/powerpoint/2010/main" val="2022384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5326DC-EAE2-0A29-A659-F376003076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0ABC37F-FF6B-7B75-3B1A-FEF8C74A2AF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4C960E-90E7-01C5-859B-D46F425FC2A9}"/>
              </a:ext>
            </a:extLst>
          </p:cNvPr>
          <p:cNvSpPr>
            <a:spLocks noGrp="1"/>
          </p:cNvSpPr>
          <p:nvPr>
            <p:ph type="dt" sz="half" idx="10"/>
          </p:nvPr>
        </p:nvSpPr>
        <p:spPr/>
        <p:txBody>
          <a:bodyPr/>
          <a:lstStyle/>
          <a:p>
            <a:fld id="{AA2A441F-82A2-472B-BD29-F49271C23B81}" type="datetimeFigureOut">
              <a:rPr lang="en-US" smtClean="0"/>
              <a:t>5/19/2025</a:t>
            </a:fld>
            <a:endParaRPr lang="en-US"/>
          </a:p>
        </p:txBody>
      </p:sp>
      <p:sp>
        <p:nvSpPr>
          <p:cNvPr id="5" name="Footer Placeholder 4">
            <a:extLst>
              <a:ext uri="{FF2B5EF4-FFF2-40B4-BE49-F238E27FC236}">
                <a16:creationId xmlns:a16="http://schemas.microsoft.com/office/drawing/2014/main" id="{50829E5F-5FBF-4173-1EFB-14634BDC4E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7DAB3-39E5-1708-CC98-2280106B9E89}"/>
              </a:ext>
            </a:extLst>
          </p:cNvPr>
          <p:cNvSpPr>
            <a:spLocks noGrp="1"/>
          </p:cNvSpPr>
          <p:nvPr>
            <p:ph type="sldNum" sz="quarter" idx="12"/>
          </p:nvPr>
        </p:nvSpPr>
        <p:spPr/>
        <p:txBody>
          <a:bodyPr/>
          <a:lstStyle/>
          <a:p>
            <a:fld id="{134B36BD-BF58-473C-81F3-9C7CCD266E06}" type="slidenum">
              <a:rPr lang="en-US" smtClean="0"/>
              <a:t>‹#›</a:t>
            </a:fld>
            <a:endParaRPr lang="en-US"/>
          </a:p>
        </p:txBody>
      </p:sp>
    </p:spTree>
    <p:extLst>
      <p:ext uri="{BB962C8B-B14F-4D97-AF65-F5344CB8AC3E}">
        <p14:creationId xmlns:p14="http://schemas.microsoft.com/office/powerpoint/2010/main" val="146808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1B2B8-DFE1-E8AA-3465-7C799D21EA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454096-9B4A-F3A8-C0C4-2605A766F2C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C884E2-8067-9A5F-26BF-B4A8662BE111}"/>
              </a:ext>
            </a:extLst>
          </p:cNvPr>
          <p:cNvSpPr>
            <a:spLocks noGrp="1"/>
          </p:cNvSpPr>
          <p:nvPr>
            <p:ph type="dt" sz="half" idx="10"/>
          </p:nvPr>
        </p:nvSpPr>
        <p:spPr/>
        <p:txBody>
          <a:bodyPr/>
          <a:lstStyle/>
          <a:p>
            <a:fld id="{AA2A441F-82A2-472B-BD29-F49271C23B81}" type="datetimeFigureOut">
              <a:rPr lang="en-US" smtClean="0"/>
              <a:t>5/19/2025</a:t>
            </a:fld>
            <a:endParaRPr lang="en-US"/>
          </a:p>
        </p:txBody>
      </p:sp>
      <p:sp>
        <p:nvSpPr>
          <p:cNvPr id="5" name="Footer Placeholder 4">
            <a:extLst>
              <a:ext uri="{FF2B5EF4-FFF2-40B4-BE49-F238E27FC236}">
                <a16:creationId xmlns:a16="http://schemas.microsoft.com/office/drawing/2014/main" id="{84BFA7FC-F2A5-5243-C247-DDC7D06EA3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E45EC4-826C-BE11-3E26-8415195F88EB}"/>
              </a:ext>
            </a:extLst>
          </p:cNvPr>
          <p:cNvSpPr>
            <a:spLocks noGrp="1"/>
          </p:cNvSpPr>
          <p:nvPr>
            <p:ph type="sldNum" sz="quarter" idx="12"/>
          </p:nvPr>
        </p:nvSpPr>
        <p:spPr/>
        <p:txBody>
          <a:bodyPr/>
          <a:lstStyle/>
          <a:p>
            <a:fld id="{134B36BD-BF58-473C-81F3-9C7CCD266E06}" type="slidenum">
              <a:rPr lang="en-US" smtClean="0"/>
              <a:t>‹#›</a:t>
            </a:fld>
            <a:endParaRPr lang="en-US"/>
          </a:p>
        </p:txBody>
      </p:sp>
    </p:spTree>
    <p:extLst>
      <p:ext uri="{BB962C8B-B14F-4D97-AF65-F5344CB8AC3E}">
        <p14:creationId xmlns:p14="http://schemas.microsoft.com/office/powerpoint/2010/main" val="423153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59ED7-C100-82CC-DEF0-FF2F7F5278E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CDC3E74-0BFC-50EF-483B-0BB1FEC8F54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1BD9B99-C570-B74C-9AEC-AAA68BA907E3}"/>
              </a:ext>
            </a:extLst>
          </p:cNvPr>
          <p:cNvSpPr>
            <a:spLocks noGrp="1"/>
          </p:cNvSpPr>
          <p:nvPr>
            <p:ph type="dt" sz="half" idx="10"/>
          </p:nvPr>
        </p:nvSpPr>
        <p:spPr/>
        <p:txBody>
          <a:bodyPr/>
          <a:lstStyle/>
          <a:p>
            <a:fld id="{AA2A441F-82A2-472B-BD29-F49271C23B81}" type="datetimeFigureOut">
              <a:rPr lang="en-US" smtClean="0"/>
              <a:t>5/19/2025</a:t>
            </a:fld>
            <a:endParaRPr lang="en-US"/>
          </a:p>
        </p:txBody>
      </p:sp>
      <p:sp>
        <p:nvSpPr>
          <p:cNvPr id="5" name="Footer Placeholder 4">
            <a:extLst>
              <a:ext uri="{FF2B5EF4-FFF2-40B4-BE49-F238E27FC236}">
                <a16:creationId xmlns:a16="http://schemas.microsoft.com/office/drawing/2014/main" id="{A6DBB87B-8DE9-EFB2-5955-EE1176609E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7550A-8C0A-BC01-DEB6-9CC571056527}"/>
              </a:ext>
            </a:extLst>
          </p:cNvPr>
          <p:cNvSpPr>
            <a:spLocks noGrp="1"/>
          </p:cNvSpPr>
          <p:nvPr>
            <p:ph type="sldNum" sz="quarter" idx="12"/>
          </p:nvPr>
        </p:nvSpPr>
        <p:spPr/>
        <p:txBody>
          <a:bodyPr/>
          <a:lstStyle/>
          <a:p>
            <a:fld id="{134B36BD-BF58-473C-81F3-9C7CCD266E06}" type="slidenum">
              <a:rPr lang="en-US" smtClean="0"/>
              <a:t>‹#›</a:t>
            </a:fld>
            <a:endParaRPr lang="en-US"/>
          </a:p>
        </p:txBody>
      </p:sp>
    </p:spTree>
    <p:extLst>
      <p:ext uri="{BB962C8B-B14F-4D97-AF65-F5344CB8AC3E}">
        <p14:creationId xmlns:p14="http://schemas.microsoft.com/office/powerpoint/2010/main" val="2724872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78F29-605B-23FD-5A5A-4E3B2D30FBA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7C90D8-26CE-817F-EAA1-CB594DCBEE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05DE99B-AFA6-E4C7-69C9-77CC8429B5E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1A0800E-6C65-C252-97C5-799E4364B17A}"/>
              </a:ext>
            </a:extLst>
          </p:cNvPr>
          <p:cNvSpPr>
            <a:spLocks noGrp="1"/>
          </p:cNvSpPr>
          <p:nvPr>
            <p:ph type="dt" sz="half" idx="10"/>
          </p:nvPr>
        </p:nvSpPr>
        <p:spPr/>
        <p:txBody>
          <a:bodyPr/>
          <a:lstStyle/>
          <a:p>
            <a:fld id="{AA2A441F-82A2-472B-BD29-F49271C23B81}" type="datetimeFigureOut">
              <a:rPr lang="en-US" smtClean="0"/>
              <a:t>5/19/2025</a:t>
            </a:fld>
            <a:endParaRPr lang="en-US"/>
          </a:p>
        </p:txBody>
      </p:sp>
      <p:sp>
        <p:nvSpPr>
          <p:cNvPr id="6" name="Footer Placeholder 5">
            <a:extLst>
              <a:ext uri="{FF2B5EF4-FFF2-40B4-BE49-F238E27FC236}">
                <a16:creationId xmlns:a16="http://schemas.microsoft.com/office/drawing/2014/main" id="{92DB82EC-7C43-F3EB-1F6D-9B6230B317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0B3F78-B5FE-05BA-9CEF-B571395DC976}"/>
              </a:ext>
            </a:extLst>
          </p:cNvPr>
          <p:cNvSpPr>
            <a:spLocks noGrp="1"/>
          </p:cNvSpPr>
          <p:nvPr>
            <p:ph type="sldNum" sz="quarter" idx="12"/>
          </p:nvPr>
        </p:nvSpPr>
        <p:spPr/>
        <p:txBody>
          <a:bodyPr/>
          <a:lstStyle/>
          <a:p>
            <a:fld id="{134B36BD-BF58-473C-81F3-9C7CCD266E06}" type="slidenum">
              <a:rPr lang="en-US" smtClean="0"/>
              <a:t>‹#›</a:t>
            </a:fld>
            <a:endParaRPr lang="en-US"/>
          </a:p>
        </p:txBody>
      </p:sp>
    </p:spTree>
    <p:extLst>
      <p:ext uri="{BB962C8B-B14F-4D97-AF65-F5344CB8AC3E}">
        <p14:creationId xmlns:p14="http://schemas.microsoft.com/office/powerpoint/2010/main" val="2419990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E7690-5B01-8973-47D0-5E3C5BA5428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D1EEEC1-C84A-7F22-84FF-85CEE794A3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F2B68A4-E849-1F4B-A535-D9E4E67DA5A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821396B-DC8E-F5F5-08DD-9ACD651D5C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C7E680-7290-4AFE-8AB9-BDC95F4620D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6337DA6-CEF8-4D06-742A-AF99A573B52F}"/>
              </a:ext>
            </a:extLst>
          </p:cNvPr>
          <p:cNvSpPr>
            <a:spLocks noGrp="1"/>
          </p:cNvSpPr>
          <p:nvPr>
            <p:ph type="dt" sz="half" idx="10"/>
          </p:nvPr>
        </p:nvSpPr>
        <p:spPr/>
        <p:txBody>
          <a:bodyPr/>
          <a:lstStyle/>
          <a:p>
            <a:fld id="{AA2A441F-82A2-472B-BD29-F49271C23B81}" type="datetimeFigureOut">
              <a:rPr lang="en-US" smtClean="0"/>
              <a:t>5/19/2025</a:t>
            </a:fld>
            <a:endParaRPr lang="en-US"/>
          </a:p>
        </p:txBody>
      </p:sp>
      <p:sp>
        <p:nvSpPr>
          <p:cNvPr id="8" name="Footer Placeholder 7">
            <a:extLst>
              <a:ext uri="{FF2B5EF4-FFF2-40B4-BE49-F238E27FC236}">
                <a16:creationId xmlns:a16="http://schemas.microsoft.com/office/drawing/2014/main" id="{CE27011E-419A-77BC-47CA-D922CE1D6B9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3C7EFEC-79E1-4D51-8C24-FEE3EE18F159}"/>
              </a:ext>
            </a:extLst>
          </p:cNvPr>
          <p:cNvSpPr>
            <a:spLocks noGrp="1"/>
          </p:cNvSpPr>
          <p:nvPr>
            <p:ph type="sldNum" sz="quarter" idx="12"/>
          </p:nvPr>
        </p:nvSpPr>
        <p:spPr/>
        <p:txBody>
          <a:bodyPr/>
          <a:lstStyle/>
          <a:p>
            <a:fld id="{134B36BD-BF58-473C-81F3-9C7CCD266E06}" type="slidenum">
              <a:rPr lang="en-US" smtClean="0"/>
              <a:t>‹#›</a:t>
            </a:fld>
            <a:endParaRPr lang="en-US"/>
          </a:p>
        </p:txBody>
      </p:sp>
    </p:spTree>
    <p:extLst>
      <p:ext uri="{BB962C8B-B14F-4D97-AF65-F5344CB8AC3E}">
        <p14:creationId xmlns:p14="http://schemas.microsoft.com/office/powerpoint/2010/main" val="954488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3941B-9BB6-8B20-A929-23B9D8FDB3B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69BF7AC-CAFE-FFE2-3B73-C2D2899511E6}"/>
              </a:ext>
            </a:extLst>
          </p:cNvPr>
          <p:cNvSpPr>
            <a:spLocks noGrp="1"/>
          </p:cNvSpPr>
          <p:nvPr>
            <p:ph type="dt" sz="half" idx="10"/>
          </p:nvPr>
        </p:nvSpPr>
        <p:spPr/>
        <p:txBody>
          <a:bodyPr/>
          <a:lstStyle/>
          <a:p>
            <a:fld id="{AA2A441F-82A2-472B-BD29-F49271C23B81}" type="datetimeFigureOut">
              <a:rPr lang="en-US" smtClean="0"/>
              <a:t>5/19/2025</a:t>
            </a:fld>
            <a:endParaRPr lang="en-US"/>
          </a:p>
        </p:txBody>
      </p:sp>
      <p:sp>
        <p:nvSpPr>
          <p:cNvPr id="4" name="Footer Placeholder 3">
            <a:extLst>
              <a:ext uri="{FF2B5EF4-FFF2-40B4-BE49-F238E27FC236}">
                <a16:creationId xmlns:a16="http://schemas.microsoft.com/office/drawing/2014/main" id="{58200D20-F4BA-CC1D-4C1A-C2D36C34C15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E0F21AF-7878-EC39-479D-FE742A5492CF}"/>
              </a:ext>
            </a:extLst>
          </p:cNvPr>
          <p:cNvSpPr>
            <a:spLocks noGrp="1"/>
          </p:cNvSpPr>
          <p:nvPr>
            <p:ph type="sldNum" sz="quarter" idx="12"/>
          </p:nvPr>
        </p:nvSpPr>
        <p:spPr/>
        <p:txBody>
          <a:bodyPr/>
          <a:lstStyle/>
          <a:p>
            <a:fld id="{134B36BD-BF58-473C-81F3-9C7CCD266E06}" type="slidenum">
              <a:rPr lang="en-US" smtClean="0"/>
              <a:t>‹#›</a:t>
            </a:fld>
            <a:endParaRPr lang="en-US"/>
          </a:p>
        </p:txBody>
      </p:sp>
    </p:spTree>
    <p:extLst>
      <p:ext uri="{BB962C8B-B14F-4D97-AF65-F5344CB8AC3E}">
        <p14:creationId xmlns:p14="http://schemas.microsoft.com/office/powerpoint/2010/main" val="1227024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C20DB2-566C-A0B0-CB18-32B5A31F592C}"/>
              </a:ext>
            </a:extLst>
          </p:cNvPr>
          <p:cNvSpPr>
            <a:spLocks noGrp="1"/>
          </p:cNvSpPr>
          <p:nvPr>
            <p:ph type="dt" sz="half" idx="10"/>
          </p:nvPr>
        </p:nvSpPr>
        <p:spPr/>
        <p:txBody>
          <a:bodyPr/>
          <a:lstStyle/>
          <a:p>
            <a:fld id="{AA2A441F-82A2-472B-BD29-F49271C23B81}" type="datetimeFigureOut">
              <a:rPr lang="en-US" smtClean="0"/>
              <a:t>5/19/2025</a:t>
            </a:fld>
            <a:endParaRPr lang="en-US"/>
          </a:p>
        </p:txBody>
      </p:sp>
      <p:sp>
        <p:nvSpPr>
          <p:cNvPr id="3" name="Footer Placeholder 2">
            <a:extLst>
              <a:ext uri="{FF2B5EF4-FFF2-40B4-BE49-F238E27FC236}">
                <a16:creationId xmlns:a16="http://schemas.microsoft.com/office/drawing/2014/main" id="{7598811D-1378-BDA0-7951-653D7DA2AE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DFC27CA-AC8C-D229-891D-EEF777BA2C25}"/>
              </a:ext>
            </a:extLst>
          </p:cNvPr>
          <p:cNvSpPr>
            <a:spLocks noGrp="1"/>
          </p:cNvSpPr>
          <p:nvPr>
            <p:ph type="sldNum" sz="quarter" idx="12"/>
          </p:nvPr>
        </p:nvSpPr>
        <p:spPr/>
        <p:txBody>
          <a:bodyPr/>
          <a:lstStyle/>
          <a:p>
            <a:fld id="{134B36BD-BF58-473C-81F3-9C7CCD266E06}" type="slidenum">
              <a:rPr lang="en-US" smtClean="0"/>
              <a:t>‹#›</a:t>
            </a:fld>
            <a:endParaRPr lang="en-US"/>
          </a:p>
        </p:txBody>
      </p:sp>
    </p:spTree>
    <p:extLst>
      <p:ext uri="{BB962C8B-B14F-4D97-AF65-F5344CB8AC3E}">
        <p14:creationId xmlns:p14="http://schemas.microsoft.com/office/powerpoint/2010/main" val="2426879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E8B25-1A4D-2B6E-847C-145F479BFD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09C9D7-97CE-7C98-9EC6-5966E5543FF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0D7900E-5F7A-2C01-CC18-B55839023D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77B87B-9FE4-90AF-801A-B470CD20EFA4}"/>
              </a:ext>
            </a:extLst>
          </p:cNvPr>
          <p:cNvSpPr>
            <a:spLocks noGrp="1"/>
          </p:cNvSpPr>
          <p:nvPr>
            <p:ph type="dt" sz="half" idx="10"/>
          </p:nvPr>
        </p:nvSpPr>
        <p:spPr/>
        <p:txBody>
          <a:bodyPr/>
          <a:lstStyle/>
          <a:p>
            <a:fld id="{AA2A441F-82A2-472B-BD29-F49271C23B81}" type="datetimeFigureOut">
              <a:rPr lang="en-US" smtClean="0"/>
              <a:t>5/19/2025</a:t>
            </a:fld>
            <a:endParaRPr lang="en-US"/>
          </a:p>
        </p:txBody>
      </p:sp>
      <p:sp>
        <p:nvSpPr>
          <p:cNvPr id="6" name="Footer Placeholder 5">
            <a:extLst>
              <a:ext uri="{FF2B5EF4-FFF2-40B4-BE49-F238E27FC236}">
                <a16:creationId xmlns:a16="http://schemas.microsoft.com/office/drawing/2014/main" id="{CD5D9460-F125-3254-9A38-EC3B8BBB68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326500-C152-0FF7-B049-627EC6D79D84}"/>
              </a:ext>
            </a:extLst>
          </p:cNvPr>
          <p:cNvSpPr>
            <a:spLocks noGrp="1"/>
          </p:cNvSpPr>
          <p:nvPr>
            <p:ph type="sldNum" sz="quarter" idx="12"/>
          </p:nvPr>
        </p:nvSpPr>
        <p:spPr/>
        <p:txBody>
          <a:bodyPr/>
          <a:lstStyle/>
          <a:p>
            <a:fld id="{134B36BD-BF58-473C-81F3-9C7CCD266E06}" type="slidenum">
              <a:rPr lang="en-US" smtClean="0"/>
              <a:t>‹#›</a:t>
            </a:fld>
            <a:endParaRPr lang="en-US"/>
          </a:p>
        </p:txBody>
      </p:sp>
    </p:spTree>
    <p:extLst>
      <p:ext uri="{BB962C8B-B14F-4D97-AF65-F5344CB8AC3E}">
        <p14:creationId xmlns:p14="http://schemas.microsoft.com/office/powerpoint/2010/main" val="3630318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54B84-60F9-6229-E5E5-AE21C57BE7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0AA3687-62A2-43FC-DAE5-26CFE09FBE3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CD93DF5-07B6-9787-79EF-362D112430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18EEF7-20E1-ECBE-E5C0-874F1AD9C1DC}"/>
              </a:ext>
            </a:extLst>
          </p:cNvPr>
          <p:cNvSpPr>
            <a:spLocks noGrp="1"/>
          </p:cNvSpPr>
          <p:nvPr>
            <p:ph type="dt" sz="half" idx="10"/>
          </p:nvPr>
        </p:nvSpPr>
        <p:spPr/>
        <p:txBody>
          <a:bodyPr/>
          <a:lstStyle/>
          <a:p>
            <a:fld id="{AA2A441F-82A2-472B-BD29-F49271C23B81}" type="datetimeFigureOut">
              <a:rPr lang="en-US" smtClean="0"/>
              <a:t>5/19/2025</a:t>
            </a:fld>
            <a:endParaRPr lang="en-US"/>
          </a:p>
        </p:txBody>
      </p:sp>
      <p:sp>
        <p:nvSpPr>
          <p:cNvPr id="6" name="Footer Placeholder 5">
            <a:extLst>
              <a:ext uri="{FF2B5EF4-FFF2-40B4-BE49-F238E27FC236}">
                <a16:creationId xmlns:a16="http://schemas.microsoft.com/office/drawing/2014/main" id="{235FAC07-494E-39A2-F295-18E81C3457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909DFF-3F70-ECF5-3816-E7FC3B30E3C0}"/>
              </a:ext>
            </a:extLst>
          </p:cNvPr>
          <p:cNvSpPr>
            <a:spLocks noGrp="1"/>
          </p:cNvSpPr>
          <p:nvPr>
            <p:ph type="sldNum" sz="quarter" idx="12"/>
          </p:nvPr>
        </p:nvSpPr>
        <p:spPr/>
        <p:txBody>
          <a:bodyPr/>
          <a:lstStyle/>
          <a:p>
            <a:fld id="{134B36BD-BF58-473C-81F3-9C7CCD266E06}" type="slidenum">
              <a:rPr lang="en-US" smtClean="0"/>
              <a:t>‹#›</a:t>
            </a:fld>
            <a:endParaRPr lang="en-US"/>
          </a:p>
        </p:txBody>
      </p:sp>
    </p:spTree>
    <p:extLst>
      <p:ext uri="{BB962C8B-B14F-4D97-AF65-F5344CB8AC3E}">
        <p14:creationId xmlns:p14="http://schemas.microsoft.com/office/powerpoint/2010/main" val="1031788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20669A5-D2AB-79E5-F5B7-8F180A75A2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1883761-B2D7-065A-DB8B-C4CC93D3412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41CB88-F2D0-BDC4-2CD3-94F102C127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A2A441F-82A2-472B-BD29-F49271C23B81}" type="datetimeFigureOut">
              <a:rPr lang="en-US" smtClean="0"/>
              <a:t>5/19/2025</a:t>
            </a:fld>
            <a:endParaRPr lang="en-US"/>
          </a:p>
        </p:txBody>
      </p:sp>
      <p:sp>
        <p:nvSpPr>
          <p:cNvPr id="5" name="Footer Placeholder 4">
            <a:extLst>
              <a:ext uri="{FF2B5EF4-FFF2-40B4-BE49-F238E27FC236}">
                <a16:creationId xmlns:a16="http://schemas.microsoft.com/office/drawing/2014/main" id="{30CEFC04-7D8E-69C9-07C1-1F685A41EB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35524F2-E8F1-5CA2-0911-15932209B8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34B36BD-BF58-473C-81F3-9C7CCD266E06}" type="slidenum">
              <a:rPr lang="en-US" smtClean="0"/>
              <a:t>‹#›</a:t>
            </a:fld>
            <a:endParaRPr lang="en-US"/>
          </a:p>
        </p:txBody>
      </p:sp>
    </p:spTree>
    <p:extLst>
      <p:ext uri="{BB962C8B-B14F-4D97-AF65-F5344CB8AC3E}">
        <p14:creationId xmlns:p14="http://schemas.microsoft.com/office/powerpoint/2010/main" val="11318112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jpg"/></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jpg"/></Relationships>
</file>

<file path=ppt/slides/_rels/slide3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jpg"/></Relationships>
</file>

<file path=ppt/slides/_rels/slide3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jpg"/></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jpg"/></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jpg"/></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jpg"/></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jpg"/></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jpg"/></Relationships>
</file>

<file path=ppt/slides/_rels/slide4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jpg"/></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jpg"/></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jpg"/></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jpg"/></Relationships>
</file>

<file path=ppt/slides/_rels/slide5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png"/></Relationships>
</file>

<file path=ppt/slides/_rels/slide5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A7D87-6DD0-C0C9-78D7-B22E3A1F634A}"/>
              </a:ext>
            </a:extLst>
          </p:cNvPr>
          <p:cNvSpPr>
            <a:spLocks noGrp="1"/>
          </p:cNvSpPr>
          <p:nvPr>
            <p:ph type="ctrTitle"/>
          </p:nvPr>
        </p:nvSpPr>
        <p:spPr/>
        <p:txBody>
          <a:bodyPr/>
          <a:lstStyle/>
          <a:p>
            <a:r>
              <a:rPr lang="en-GB" dirty="0"/>
              <a:t>2025 Little League Four Man Rotations</a:t>
            </a:r>
            <a:endParaRPr lang="en-US" dirty="0"/>
          </a:p>
        </p:txBody>
      </p:sp>
      <p:sp>
        <p:nvSpPr>
          <p:cNvPr id="3" name="Subtitle 2">
            <a:extLst>
              <a:ext uri="{FF2B5EF4-FFF2-40B4-BE49-F238E27FC236}">
                <a16:creationId xmlns:a16="http://schemas.microsoft.com/office/drawing/2014/main" id="{9D67DCBA-E12E-D53D-0D38-C46336A56CFF}"/>
              </a:ext>
            </a:extLst>
          </p:cNvPr>
          <p:cNvSpPr>
            <a:spLocks noGrp="1"/>
          </p:cNvSpPr>
          <p:nvPr>
            <p:ph type="subTitle" idx="1"/>
          </p:nvPr>
        </p:nvSpPr>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650D54E4-CA0C-BB1F-FCB7-DFC2D86767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16855" y="4055747"/>
            <a:ext cx="1226820" cy="1471133"/>
          </a:xfrm>
          <a:prstGeom prst="rect">
            <a:avLst/>
          </a:prstGeom>
        </p:spPr>
      </p:pic>
    </p:spTree>
    <p:extLst>
      <p:ext uri="{BB962C8B-B14F-4D97-AF65-F5344CB8AC3E}">
        <p14:creationId xmlns:p14="http://schemas.microsoft.com/office/powerpoint/2010/main" val="3719743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0EC727-2593-1D15-2731-B91C7965C408}"/>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B1D83081-418C-3C74-FFCC-26A45BD0E1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0CE89638-4BFF-38E9-09BC-CBC58804B62E}"/>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C603CC21-F279-2629-1CA3-5731391F804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sp>
        <p:nvSpPr>
          <p:cNvPr id="2" name="Rectangle 1">
            <a:extLst>
              <a:ext uri="{FF2B5EF4-FFF2-40B4-BE49-F238E27FC236}">
                <a16:creationId xmlns:a16="http://schemas.microsoft.com/office/drawing/2014/main" id="{A7643CF2-7123-0DA2-FDCC-8B5B11525043}"/>
              </a:ext>
            </a:extLst>
          </p:cNvPr>
          <p:cNvSpPr/>
          <p:nvPr/>
        </p:nvSpPr>
        <p:spPr>
          <a:xfrm rot="2707398">
            <a:off x="1881809" y="5102087"/>
            <a:ext cx="2001078" cy="60297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E0CFC304-3642-5A56-56FA-402D16537EB3}"/>
              </a:ext>
            </a:extLst>
          </p:cNvPr>
          <p:cNvSpPr/>
          <p:nvPr/>
        </p:nvSpPr>
        <p:spPr>
          <a:xfrm rot="2809400">
            <a:off x="2491407" y="5320749"/>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807AA07A-43EF-A2D0-3DA1-6038BCE65E92}"/>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ubtitle 2">
            <a:extLst>
              <a:ext uri="{FF2B5EF4-FFF2-40B4-BE49-F238E27FC236}">
                <a16:creationId xmlns:a16="http://schemas.microsoft.com/office/drawing/2014/main" id="{BB4D4D0F-8C7D-D4A2-1D06-47A8B14606A4}"/>
              </a:ext>
            </a:extLst>
          </p:cNvPr>
          <p:cNvSpPr txBox="1">
            <a:spLocks/>
          </p:cNvSpPr>
          <p:nvPr/>
        </p:nvSpPr>
        <p:spPr>
          <a:xfrm>
            <a:off x="9939129" y="547639"/>
            <a:ext cx="1860539" cy="207734"/>
          </a:xfrm>
          <a:prstGeom prst="rect">
            <a:avLst/>
          </a:prstGeom>
          <a:solidFill>
            <a:schemeClr val="bg1"/>
          </a:solidFill>
          <a:ln w="38100">
            <a:solidFill>
              <a:srgbClr val="FF0000"/>
            </a:solidFill>
          </a:ln>
        </p:spPr>
        <p:txBody>
          <a:bodyPr vert="horz" lIns="91440" tIns="45720" rIns="91440" bIns="45720" rtlCol="0">
            <a:normAutofit fontScale="4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400" b="1" u="none" strike="noStrike" baseline="0" dirty="0">
                <a:solidFill>
                  <a:srgbClr val="000000"/>
                </a:solidFill>
                <a:latin typeface="AAAAAR+Arial-ItalicMT"/>
              </a:rPr>
              <a:t>PHILOSOPHY</a:t>
            </a:r>
            <a:endParaRPr lang="en-US" b="1" dirty="0"/>
          </a:p>
        </p:txBody>
      </p:sp>
      <p:sp>
        <p:nvSpPr>
          <p:cNvPr id="8" name="TextBox 7">
            <a:extLst>
              <a:ext uri="{FF2B5EF4-FFF2-40B4-BE49-F238E27FC236}">
                <a16:creationId xmlns:a16="http://schemas.microsoft.com/office/drawing/2014/main" id="{92FB2B0F-44A3-EEC9-084A-5B5D303BE9D3}"/>
              </a:ext>
            </a:extLst>
          </p:cNvPr>
          <p:cNvSpPr txBox="1"/>
          <p:nvPr/>
        </p:nvSpPr>
        <p:spPr>
          <a:xfrm>
            <a:off x="1490472" y="721945"/>
            <a:ext cx="8915400" cy="4801314"/>
          </a:xfrm>
          <a:prstGeom prst="rect">
            <a:avLst/>
          </a:prstGeom>
          <a:solidFill>
            <a:schemeClr val="accent2">
              <a:lumMod val="20000"/>
              <a:lumOff val="80000"/>
            </a:schemeClr>
          </a:solidFill>
        </p:spPr>
        <p:txBody>
          <a:bodyPr wrap="square" rtlCol="0">
            <a:spAutoFit/>
          </a:bodyPr>
          <a:lstStyle/>
          <a:p>
            <a:r>
              <a:rPr lang="en-GB" sz="1800" b="0" i="1" u="none" strike="noStrike" baseline="0" dirty="0">
                <a:solidFill>
                  <a:srgbClr val="000000"/>
                </a:solidFill>
                <a:latin typeface="AAAAAR+Arial-ItalicMT"/>
              </a:rPr>
              <a:t>Fundamentals </a:t>
            </a:r>
          </a:p>
          <a:p>
            <a:endParaRPr lang="en-GB" i="1" dirty="0">
              <a:solidFill>
                <a:srgbClr val="000000"/>
              </a:solidFill>
              <a:latin typeface="AAAAAR+Arial-ItalicMT"/>
            </a:endParaRPr>
          </a:p>
          <a:p>
            <a:pPr marL="342900" indent="-342900">
              <a:buAutoNum type="arabicPeriod"/>
            </a:pPr>
            <a:r>
              <a:rPr lang="en-GB" sz="1800" b="1" i="0" u="none" strike="noStrike" baseline="0" dirty="0">
                <a:solidFill>
                  <a:srgbClr val="000000"/>
                </a:solidFill>
                <a:latin typeface="AAAAAM+Arial-BoldMT"/>
              </a:rPr>
              <a:t>Umpires must know and execute the 4 Primary Priorities: (1) Priorities / Order of Operations: Fair/Foul, then C/NC, then everything else. (2) Proper Use of Eyes (PUEs); (3) Remain Chest to Ball; and (4) Play Positioning.</a:t>
            </a:r>
          </a:p>
          <a:p>
            <a:pPr marL="342900" indent="-342900">
              <a:buAutoNum type="arabicPeriod"/>
            </a:pPr>
            <a:endParaRPr lang="en-GB" sz="1800" b="1" i="0" u="none" strike="noStrike" baseline="0" dirty="0">
              <a:solidFill>
                <a:srgbClr val="000000"/>
              </a:solidFill>
              <a:latin typeface="AAAAAM+Arial-BoldMT"/>
            </a:endParaRPr>
          </a:p>
          <a:p>
            <a:pPr marL="342900" indent="-342900">
              <a:buAutoNum type="arabicPeriod"/>
            </a:pPr>
            <a:r>
              <a:rPr lang="en-GB" sz="1800" b="1" i="0" u="none" strike="noStrike" baseline="0" dirty="0">
                <a:solidFill>
                  <a:srgbClr val="000000"/>
                </a:solidFill>
                <a:latin typeface="AAAAAM+Arial-BoldMT"/>
              </a:rPr>
              <a:t>Umpires are instructed to shorten up their Initial Pre-Pitch Starting Position:</a:t>
            </a:r>
          </a:p>
          <a:p>
            <a:pPr marL="800100" lvl="1" indent="-342900">
              <a:buFont typeface="+mj-lt"/>
              <a:buAutoNum type="alphaLcParenR"/>
            </a:pPr>
            <a:r>
              <a:rPr lang="en-GB" b="1" i="0" u="none" strike="noStrike" baseline="0" dirty="0">
                <a:solidFill>
                  <a:srgbClr val="000000"/>
                </a:solidFill>
                <a:latin typeface="AAAAAM+Arial-BoldMT"/>
              </a:rPr>
              <a:t>Never closer than 10-12 feet from the base in front of you.</a:t>
            </a:r>
          </a:p>
          <a:p>
            <a:pPr marL="800100" lvl="1" indent="-342900">
              <a:buFont typeface="+mj-lt"/>
              <a:buAutoNum type="alphaLcParenR"/>
            </a:pPr>
            <a:r>
              <a:rPr lang="en-GB" b="1" i="0" u="none" strike="noStrike" baseline="0" dirty="0">
                <a:solidFill>
                  <a:srgbClr val="000000"/>
                </a:solidFill>
                <a:latin typeface="AAAAAM+Arial-BoldMT"/>
              </a:rPr>
              <a:t>Never positioned parallel with the fielder in front of you nor in front of that fielder.</a:t>
            </a:r>
          </a:p>
          <a:p>
            <a:pPr marL="800100" lvl="1" indent="-342900">
              <a:buFont typeface="+mj-lt"/>
              <a:buAutoNum type="alphaLcParenR"/>
            </a:pPr>
            <a:r>
              <a:rPr lang="en-GB" b="1" i="0" u="none" strike="noStrike" baseline="0" dirty="0">
                <a:solidFill>
                  <a:srgbClr val="000000"/>
                </a:solidFill>
                <a:latin typeface="AAAAAM+Arial-BoldMT"/>
              </a:rPr>
              <a:t>Position slightly outside of the fielder’s “halo,” the 2-3 step range 360 degrees around the fielder.</a:t>
            </a:r>
          </a:p>
          <a:p>
            <a:pPr marL="800100" lvl="1" indent="-342900">
              <a:buFont typeface="+mj-lt"/>
              <a:buAutoNum type="alphaLcParenR"/>
            </a:pPr>
            <a:r>
              <a:rPr lang="en-GB" b="1" i="0" u="none" strike="noStrike" baseline="0" dirty="0">
                <a:solidFill>
                  <a:srgbClr val="000000"/>
                </a:solidFill>
                <a:latin typeface="AAAAAM+Arial-BoldMT"/>
              </a:rPr>
              <a:t>Position must allow you to see the shoe tops of the fielder in front of you for C/NC on a sinking line.</a:t>
            </a:r>
          </a:p>
          <a:p>
            <a:pPr lvl="1"/>
            <a:r>
              <a:rPr lang="en-GB" sz="1800" b="1" i="0" u="none" strike="noStrike" baseline="0" dirty="0">
                <a:solidFill>
                  <a:srgbClr val="000000"/>
                </a:solidFill>
                <a:latin typeface="AAAAAM+Arial-BoldMT"/>
              </a:rPr>
              <a:t>	</a:t>
            </a:r>
          </a:p>
          <a:p>
            <a:pPr marL="342900" indent="-342900">
              <a:buAutoNum type="arabicPeriod"/>
            </a:pPr>
            <a:r>
              <a:rPr lang="en-GB" sz="1800" b="1" i="0" u="none" strike="noStrike" baseline="0" dirty="0">
                <a:solidFill>
                  <a:srgbClr val="000000"/>
                </a:solidFill>
                <a:latin typeface="AAAAAM+Arial-BoldMT"/>
              </a:rPr>
              <a:t>When not in rotation, the umpire is responsible for all calls at their assigned base and will move to Point of Base (PoB) and remain Chest to Ball (CtB) to position for such plays.</a:t>
            </a:r>
          </a:p>
        </p:txBody>
      </p:sp>
      <p:sp>
        <p:nvSpPr>
          <p:cNvPr id="10" name="Subtitle 2">
            <a:extLst>
              <a:ext uri="{FF2B5EF4-FFF2-40B4-BE49-F238E27FC236}">
                <a16:creationId xmlns:a16="http://schemas.microsoft.com/office/drawing/2014/main" id="{5EEB1A40-8979-B2E1-839C-D07E204DE2F5}"/>
              </a:ext>
            </a:extLst>
          </p:cNvPr>
          <p:cNvSpPr txBox="1">
            <a:spLocks/>
          </p:cNvSpPr>
          <p:nvPr/>
        </p:nvSpPr>
        <p:spPr>
          <a:xfrm>
            <a:off x="9939129" y="547639"/>
            <a:ext cx="2104362" cy="453708"/>
          </a:xfrm>
          <a:prstGeom prst="rect">
            <a:avLst/>
          </a:prstGeom>
          <a:solidFill>
            <a:schemeClr val="bg1"/>
          </a:solidFill>
          <a:ln w="38100">
            <a:solidFill>
              <a:srgbClr val="FF0000"/>
            </a:solidFill>
          </a:ln>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u="none" strike="noStrike" baseline="0" dirty="0">
                <a:solidFill>
                  <a:srgbClr val="000000"/>
                </a:solidFill>
              </a:rPr>
              <a:t>Fundamentals</a:t>
            </a:r>
            <a:endParaRPr lang="en-US" b="1" dirty="0"/>
          </a:p>
        </p:txBody>
      </p:sp>
    </p:spTree>
    <p:extLst>
      <p:ext uri="{BB962C8B-B14F-4D97-AF65-F5344CB8AC3E}">
        <p14:creationId xmlns:p14="http://schemas.microsoft.com/office/powerpoint/2010/main" val="241371389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F9B2E4-FF0B-CF2F-E8F8-808139DC15EF}"/>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E9CECE17-15EE-E77C-0F57-B91CCBE2A1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92A0D626-5686-B50F-AEF4-3BC21EF94540}"/>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7987433C-ADB2-C44D-55E8-DBF6F88F27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sp>
        <p:nvSpPr>
          <p:cNvPr id="2" name="Rectangle 1">
            <a:extLst>
              <a:ext uri="{FF2B5EF4-FFF2-40B4-BE49-F238E27FC236}">
                <a16:creationId xmlns:a16="http://schemas.microsoft.com/office/drawing/2014/main" id="{FC90ADA3-019B-1CC2-996C-7AEECBA9AC16}"/>
              </a:ext>
            </a:extLst>
          </p:cNvPr>
          <p:cNvSpPr/>
          <p:nvPr/>
        </p:nvSpPr>
        <p:spPr>
          <a:xfrm rot="2707398">
            <a:off x="1881809" y="5102087"/>
            <a:ext cx="2001078" cy="60297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C9074F50-1088-1038-B1DF-D6ACBD7A564A}"/>
              </a:ext>
            </a:extLst>
          </p:cNvPr>
          <p:cNvSpPr/>
          <p:nvPr/>
        </p:nvSpPr>
        <p:spPr>
          <a:xfrm rot="2809400">
            <a:off x="2491407" y="5320749"/>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6D01BB18-133A-956C-1E08-034FA3D08669}"/>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ubtitle 2">
            <a:extLst>
              <a:ext uri="{FF2B5EF4-FFF2-40B4-BE49-F238E27FC236}">
                <a16:creationId xmlns:a16="http://schemas.microsoft.com/office/drawing/2014/main" id="{6D99B996-4A86-4919-1438-E9E2052A713E}"/>
              </a:ext>
            </a:extLst>
          </p:cNvPr>
          <p:cNvSpPr txBox="1">
            <a:spLocks/>
          </p:cNvSpPr>
          <p:nvPr/>
        </p:nvSpPr>
        <p:spPr>
          <a:xfrm>
            <a:off x="9939129" y="547639"/>
            <a:ext cx="1860539" cy="207734"/>
          </a:xfrm>
          <a:prstGeom prst="rect">
            <a:avLst/>
          </a:prstGeom>
          <a:solidFill>
            <a:schemeClr val="bg1"/>
          </a:solidFill>
          <a:ln w="38100">
            <a:solidFill>
              <a:srgbClr val="FF0000"/>
            </a:solidFill>
          </a:ln>
        </p:spPr>
        <p:txBody>
          <a:bodyPr vert="horz" lIns="91440" tIns="45720" rIns="91440" bIns="45720" rtlCol="0">
            <a:normAutofit fontScale="4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400" b="1" u="none" strike="noStrike" baseline="0" dirty="0">
                <a:solidFill>
                  <a:srgbClr val="000000"/>
                </a:solidFill>
                <a:latin typeface="AAAAAR+Arial-ItalicMT"/>
              </a:rPr>
              <a:t>PHILOSOPHY</a:t>
            </a:r>
            <a:endParaRPr lang="en-US" b="1" dirty="0"/>
          </a:p>
        </p:txBody>
      </p:sp>
      <p:sp>
        <p:nvSpPr>
          <p:cNvPr id="8" name="TextBox 7">
            <a:extLst>
              <a:ext uri="{FF2B5EF4-FFF2-40B4-BE49-F238E27FC236}">
                <a16:creationId xmlns:a16="http://schemas.microsoft.com/office/drawing/2014/main" id="{BFB18176-606C-BE4F-21E6-6577F3EF8EB0}"/>
              </a:ext>
            </a:extLst>
          </p:cNvPr>
          <p:cNvSpPr txBox="1"/>
          <p:nvPr/>
        </p:nvSpPr>
        <p:spPr>
          <a:xfrm>
            <a:off x="1490472" y="721945"/>
            <a:ext cx="8915400" cy="6924973"/>
          </a:xfrm>
          <a:prstGeom prst="rect">
            <a:avLst/>
          </a:prstGeom>
          <a:solidFill>
            <a:schemeClr val="accent2">
              <a:lumMod val="20000"/>
              <a:lumOff val="80000"/>
            </a:schemeClr>
          </a:solidFill>
        </p:spPr>
        <p:txBody>
          <a:bodyPr wrap="square" rtlCol="0">
            <a:spAutoFit/>
          </a:bodyPr>
          <a:lstStyle/>
          <a:p>
            <a:r>
              <a:rPr lang="en-GB" sz="1800" b="0" i="1" u="none" strike="noStrike" baseline="0" dirty="0">
                <a:solidFill>
                  <a:srgbClr val="000000"/>
                </a:solidFill>
                <a:latin typeface="AAAAAR+Arial-ItalicMT"/>
              </a:rPr>
              <a:t>Fundamentals </a:t>
            </a:r>
          </a:p>
          <a:p>
            <a:endParaRPr lang="en-GB" i="1" dirty="0">
              <a:solidFill>
                <a:srgbClr val="000000"/>
              </a:solidFill>
              <a:latin typeface="AAAAAR+Arial-ItalicMT"/>
            </a:endParaRPr>
          </a:p>
          <a:p>
            <a:pPr marL="342900" indent="-342900">
              <a:buAutoNum type="arabicPeriod"/>
            </a:pPr>
            <a:r>
              <a:rPr lang="en-GB" sz="2400" b="1" i="0" u="none" strike="noStrike" baseline="0" dirty="0">
                <a:solidFill>
                  <a:srgbClr val="000000"/>
                </a:solidFill>
                <a:latin typeface="AAAAAM+Arial-BoldMT"/>
              </a:rPr>
              <a:t>Umpires must know and execute the 4 Primary Priorities: </a:t>
            </a:r>
          </a:p>
          <a:p>
            <a:pPr marL="914400" lvl="1" indent="-457200">
              <a:buFont typeface="+mj-lt"/>
              <a:buAutoNum type="alphaLcParenR"/>
            </a:pPr>
            <a:r>
              <a:rPr lang="en-GB" sz="2400" b="1" i="0" u="none" strike="noStrike" baseline="0" dirty="0">
                <a:solidFill>
                  <a:srgbClr val="000000"/>
                </a:solidFill>
                <a:latin typeface="AAAAAM+Arial-BoldMT"/>
              </a:rPr>
              <a:t>(1) Priorities / Order of Operations: </a:t>
            </a:r>
          </a:p>
          <a:p>
            <a:pPr marL="1428750" lvl="2" indent="-514350">
              <a:buFont typeface="+mj-lt"/>
              <a:buAutoNum type="romanLcPeriod"/>
            </a:pPr>
            <a:r>
              <a:rPr lang="en-GB" sz="2400" b="1" i="0" u="none" strike="noStrike" baseline="0" dirty="0">
                <a:solidFill>
                  <a:srgbClr val="000000"/>
                </a:solidFill>
                <a:latin typeface="AAAAAM+Arial-BoldMT"/>
              </a:rPr>
              <a:t>Fair/Foul</a:t>
            </a:r>
          </a:p>
          <a:p>
            <a:pPr marL="1428750" lvl="2" indent="-514350">
              <a:buFont typeface="+mj-lt"/>
              <a:buAutoNum type="romanLcPeriod"/>
            </a:pPr>
            <a:r>
              <a:rPr lang="en-GB" sz="2400" b="1" i="0" u="none" strike="noStrike" baseline="0" dirty="0">
                <a:solidFill>
                  <a:srgbClr val="000000"/>
                </a:solidFill>
                <a:latin typeface="AAAAAM+Arial-BoldMT"/>
              </a:rPr>
              <a:t>Catch / No Catch (C/NC)</a:t>
            </a:r>
          </a:p>
          <a:p>
            <a:pPr marL="1428750" lvl="2" indent="-514350">
              <a:buFont typeface="+mj-lt"/>
              <a:buAutoNum type="romanLcPeriod"/>
            </a:pPr>
            <a:r>
              <a:rPr lang="en-GB" sz="2400" b="1" i="0" u="none" strike="noStrike" baseline="0" dirty="0">
                <a:solidFill>
                  <a:srgbClr val="000000"/>
                </a:solidFill>
                <a:latin typeface="AAAAAM+Arial-BoldMT"/>
              </a:rPr>
              <a:t>then everything else</a:t>
            </a:r>
          </a:p>
          <a:p>
            <a:pPr marL="914400" lvl="1" indent="-457200">
              <a:buFont typeface="+mj-lt"/>
              <a:buAutoNum type="alphaLcParenR"/>
            </a:pPr>
            <a:r>
              <a:rPr lang="en-GB" sz="2400" b="1" i="0" u="none" strike="noStrike" baseline="0" dirty="0">
                <a:solidFill>
                  <a:srgbClr val="000000"/>
                </a:solidFill>
                <a:latin typeface="AAAAAM+Arial-BoldMT"/>
              </a:rPr>
              <a:t>Proper Use of Eyes (PUEs)</a:t>
            </a:r>
          </a:p>
          <a:p>
            <a:pPr marL="914400" lvl="1" indent="-457200">
              <a:buFont typeface="+mj-lt"/>
              <a:buAutoNum type="alphaLcParenR"/>
            </a:pPr>
            <a:r>
              <a:rPr lang="en-GB" sz="2400" b="1" i="0" u="none" strike="noStrike" baseline="0" dirty="0">
                <a:solidFill>
                  <a:srgbClr val="000000"/>
                </a:solidFill>
                <a:latin typeface="AAAAAM+Arial-BoldMT"/>
              </a:rPr>
              <a:t>Remain Chest to Ball</a:t>
            </a:r>
          </a:p>
          <a:p>
            <a:pPr marL="914400" lvl="1" indent="-457200">
              <a:buFont typeface="+mj-lt"/>
              <a:buAutoNum type="alphaLcParenR"/>
            </a:pPr>
            <a:r>
              <a:rPr lang="en-GB" sz="2400" b="1" i="0" u="none" strike="noStrike" baseline="0" dirty="0">
                <a:solidFill>
                  <a:srgbClr val="000000"/>
                </a:solidFill>
                <a:latin typeface="AAAAAM+Arial-BoldMT"/>
              </a:rPr>
              <a:t>Play Positioning.</a:t>
            </a:r>
          </a:p>
          <a:p>
            <a:pPr marL="342900" indent="-342900">
              <a:buAutoNum type="arabicPeriod"/>
            </a:pPr>
            <a:endParaRPr lang="en-GB" sz="1800" b="1" i="0" u="none" strike="noStrike" baseline="0" dirty="0">
              <a:solidFill>
                <a:srgbClr val="000000"/>
              </a:solidFill>
              <a:latin typeface="AAAAAM+Arial-BoldMT"/>
            </a:endParaRPr>
          </a:p>
          <a:p>
            <a:pPr marL="342900" indent="-342900">
              <a:buAutoNum type="arabicPeriod"/>
            </a:pPr>
            <a:r>
              <a:rPr lang="en-GB" sz="1800" b="1" i="0" u="none" strike="noStrike" baseline="0" dirty="0">
                <a:solidFill>
                  <a:schemeClr val="tx1">
                    <a:lumMod val="50000"/>
                    <a:lumOff val="50000"/>
                  </a:schemeClr>
                </a:solidFill>
                <a:latin typeface="AAAAAM+Arial-BoldMT"/>
              </a:rPr>
              <a:t>Umpires are instructed to shorten up their Initial Pre-Pitch Starting Position:</a:t>
            </a:r>
          </a:p>
          <a:p>
            <a:pPr marL="800100" lvl="1" indent="-342900">
              <a:buFont typeface="+mj-lt"/>
              <a:buAutoNum type="alphaLcParenR"/>
            </a:pPr>
            <a:r>
              <a:rPr lang="en-GB" b="1" i="0" u="none" strike="noStrike" baseline="0" dirty="0">
                <a:solidFill>
                  <a:schemeClr val="tx1">
                    <a:lumMod val="50000"/>
                    <a:lumOff val="50000"/>
                  </a:schemeClr>
                </a:solidFill>
                <a:latin typeface="AAAAAM+Arial-BoldMT"/>
              </a:rPr>
              <a:t>Never closer than 10-12 feet from the base in front of you.</a:t>
            </a:r>
          </a:p>
          <a:p>
            <a:pPr marL="800100" lvl="1" indent="-342900">
              <a:buFont typeface="+mj-lt"/>
              <a:buAutoNum type="alphaLcParenR"/>
            </a:pPr>
            <a:r>
              <a:rPr lang="en-GB" b="1" i="0" u="none" strike="noStrike" baseline="0" dirty="0">
                <a:solidFill>
                  <a:schemeClr val="tx1">
                    <a:lumMod val="50000"/>
                    <a:lumOff val="50000"/>
                  </a:schemeClr>
                </a:solidFill>
                <a:latin typeface="AAAAAM+Arial-BoldMT"/>
              </a:rPr>
              <a:t>Never positioned parallel with the fielder in front of you nor in front of that fielder.</a:t>
            </a:r>
          </a:p>
          <a:p>
            <a:pPr marL="800100" lvl="1" indent="-342900">
              <a:buFont typeface="+mj-lt"/>
              <a:buAutoNum type="alphaLcParenR"/>
            </a:pPr>
            <a:r>
              <a:rPr lang="en-GB" b="1" i="0" u="none" strike="noStrike" baseline="0" dirty="0">
                <a:solidFill>
                  <a:schemeClr val="tx1">
                    <a:lumMod val="50000"/>
                    <a:lumOff val="50000"/>
                  </a:schemeClr>
                </a:solidFill>
                <a:latin typeface="AAAAAM+Arial-BoldMT"/>
              </a:rPr>
              <a:t>Position slightly outside of the fielder’s “halo,” the 2-3 step range 360 degrees around the fielder.</a:t>
            </a:r>
          </a:p>
          <a:p>
            <a:pPr marL="800100" lvl="1" indent="-342900">
              <a:buFont typeface="+mj-lt"/>
              <a:buAutoNum type="alphaLcParenR"/>
            </a:pPr>
            <a:r>
              <a:rPr lang="en-GB" b="1" i="0" u="none" strike="noStrike" baseline="0" dirty="0">
                <a:solidFill>
                  <a:schemeClr val="tx1">
                    <a:lumMod val="50000"/>
                    <a:lumOff val="50000"/>
                  </a:schemeClr>
                </a:solidFill>
                <a:latin typeface="AAAAAM+Arial-BoldMT"/>
              </a:rPr>
              <a:t>Position must allow you to see the shoe tops of the fielder in front of you for C/NC on a sinking line.</a:t>
            </a:r>
          </a:p>
          <a:p>
            <a:pPr lvl="1"/>
            <a:r>
              <a:rPr lang="en-GB" sz="1800" b="1" i="0" u="none" strike="noStrike" baseline="0" dirty="0">
                <a:solidFill>
                  <a:schemeClr val="tx1">
                    <a:lumMod val="50000"/>
                    <a:lumOff val="50000"/>
                  </a:schemeClr>
                </a:solidFill>
                <a:latin typeface="AAAAAM+Arial-BoldMT"/>
              </a:rPr>
              <a:t>	</a:t>
            </a:r>
          </a:p>
          <a:p>
            <a:pPr marL="342900" indent="-342900">
              <a:buAutoNum type="arabicPeriod"/>
            </a:pPr>
            <a:r>
              <a:rPr lang="en-GB" sz="1800" b="1" i="0" u="none" strike="noStrike" baseline="0" dirty="0">
                <a:solidFill>
                  <a:schemeClr val="tx1">
                    <a:lumMod val="50000"/>
                    <a:lumOff val="50000"/>
                  </a:schemeClr>
                </a:solidFill>
                <a:latin typeface="AAAAAM+Arial-BoldMT"/>
              </a:rPr>
              <a:t>When not in rotation, the umpire is responsible for all calls at their assigned base and will move to Point of Base (PoB) and remain Chest to Ball (CtB) to position for such plays.</a:t>
            </a:r>
          </a:p>
        </p:txBody>
      </p:sp>
      <p:sp>
        <p:nvSpPr>
          <p:cNvPr id="10" name="Subtitle 2">
            <a:extLst>
              <a:ext uri="{FF2B5EF4-FFF2-40B4-BE49-F238E27FC236}">
                <a16:creationId xmlns:a16="http://schemas.microsoft.com/office/drawing/2014/main" id="{E3933642-985E-36B5-AC81-40568319171D}"/>
              </a:ext>
            </a:extLst>
          </p:cNvPr>
          <p:cNvSpPr txBox="1">
            <a:spLocks/>
          </p:cNvSpPr>
          <p:nvPr/>
        </p:nvSpPr>
        <p:spPr>
          <a:xfrm>
            <a:off x="9939129" y="547639"/>
            <a:ext cx="2104362" cy="453708"/>
          </a:xfrm>
          <a:prstGeom prst="rect">
            <a:avLst/>
          </a:prstGeom>
          <a:solidFill>
            <a:schemeClr val="bg1"/>
          </a:solidFill>
          <a:ln w="38100">
            <a:solidFill>
              <a:srgbClr val="FF0000"/>
            </a:solidFill>
          </a:ln>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u="none" strike="noStrike" baseline="0" dirty="0">
                <a:solidFill>
                  <a:srgbClr val="000000"/>
                </a:solidFill>
              </a:rPr>
              <a:t>Fundamentals</a:t>
            </a:r>
            <a:endParaRPr lang="en-US" b="1" dirty="0"/>
          </a:p>
        </p:txBody>
      </p:sp>
    </p:spTree>
    <p:extLst>
      <p:ext uri="{BB962C8B-B14F-4D97-AF65-F5344CB8AC3E}">
        <p14:creationId xmlns:p14="http://schemas.microsoft.com/office/powerpoint/2010/main" val="30131409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7C4CD7-6D4E-2171-7216-BC50729F99CA}"/>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CFAD92C6-0A39-EC04-F4E0-789EAC510C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1DBC832C-AC8B-AA00-D69D-421E869B3279}"/>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2E19ED0E-89D2-9F89-F751-5270CB0FBA1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sp>
        <p:nvSpPr>
          <p:cNvPr id="2" name="Rectangle 1">
            <a:extLst>
              <a:ext uri="{FF2B5EF4-FFF2-40B4-BE49-F238E27FC236}">
                <a16:creationId xmlns:a16="http://schemas.microsoft.com/office/drawing/2014/main" id="{F0B7C789-F9C4-6569-D7E3-9B465F29A26D}"/>
              </a:ext>
            </a:extLst>
          </p:cNvPr>
          <p:cNvSpPr/>
          <p:nvPr/>
        </p:nvSpPr>
        <p:spPr>
          <a:xfrm rot="2707398">
            <a:off x="1881809" y="5102087"/>
            <a:ext cx="2001078" cy="60297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0B38354-5A05-8E75-A9D7-6DF6F9979345}"/>
              </a:ext>
            </a:extLst>
          </p:cNvPr>
          <p:cNvSpPr/>
          <p:nvPr/>
        </p:nvSpPr>
        <p:spPr>
          <a:xfrm rot="2809400">
            <a:off x="2491407" y="5320749"/>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30E8AED5-E68C-5FC8-356A-627BAE96E3D8}"/>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ubtitle 2">
            <a:extLst>
              <a:ext uri="{FF2B5EF4-FFF2-40B4-BE49-F238E27FC236}">
                <a16:creationId xmlns:a16="http://schemas.microsoft.com/office/drawing/2014/main" id="{60157B38-2625-488C-B9FD-D100203AEDE7}"/>
              </a:ext>
            </a:extLst>
          </p:cNvPr>
          <p:cNvSpPr txBox="1">
            <a:spLocks/>
          </p:cNvSpPr>
          <p:nvPr/>
        </p:nvSpPr>
        <p:spPr>
          <a:xfrm>
            <a:off x="9939129" y="547639"/>
            <a:ext cx="1860539" cy="207734"/>
          </a:xfrm>
          <a:prstGeom prst="rect">
            <a:avLst/>
          </a:prstGeom>
          <a:solidFill>
            <a:schemeClr val="bg1"/>
          </a:solidFill>
          <a:ln w="38100">
            <a:solidFill>
              <a:srgbClr val="FF0000"/>
            </a:solidFill>
          </a:ln>
        </p:spPr>
        <p:txBody>
          <a:bodyPr vert="horz" lIns="91440" tIns="45720" rIns="91440" bIns="45720" rtlCol="0">
            <a:normAutofit fontScale="4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400" b="1" u="none" strike="noStrike" baseline="0" dirty="0">
                <a:solidFill>
                  <a:srgbClr val="000000"/>
                </a:solidFill>
                <a:latin typeface="AAAAAR+Arial-ItalicMT"/>
              </a:rPr>
              <a:t>PHILOSOPHY</a:t>
            </a:r>
            <a:endParaRPr lang="en-US" b="1" dirty="0"/>
          </a:p>
        </p:txBody>
      </p:sp>
      <p:sp>
        <p:nvSpPr>
          <p:cNvPr id="8" name="TextBox 7">
            <a:extLst>
              <a:ext uri="{FF2B5EF4-FFF2-40B4-BE49-F238E27FC236}">
                <a16:creationId xmlns:a16="http://schemas.microsoft.com/office/drawing/2014/main" id="{6E3865F1-6263-31ED-3589-3B4C84BF9BA5}"/>
              </a:ext>
            </a:extLst>
          </p:cNvPr>
          <p:cNvSpPr txBox="1"/>
          <p:nvPr/>
        </p:nvSpPr>
        <p:spPr>
          <a:xfrm>
            <a:off x="1490472" y="721945"/>
            <a:ext cx="8915400" cy="6186309"/>
          </a:xfrm>
          <a:prstGeom prst="rect">
            <a:avLst/>
          </a:prstGeom>
          <a:solidFill>
            <a:schemeClr val="accent2">
              <a:lumMod val="20000"/>
              <a:lumOff val="80000"/>
            </a:schemeClr>
          </a:solidFill>
        </p:spPr>
        <p:txBody>
          <a:bodyPr wrap="square" rtlCol="0">
            <a:spAutoFit/>
          </a:bodyPr>
          <a:lstStyle/>
          <a:p>
            <a:r>
              <a:rPr lang="en-GB" sz="1800" b="0" i="1" u="none" strike="noStrike" baseline="0" dirty="0">
                <a:solidFill>
                  <a:srgbClr val="000000"/>
                </a:solidFill>
                <a:latin typeface="AAAAAR+Arial-ItalicMT"/>
              </a:rPr>
              <a:t>Fundamentals </a:t>
            </a:r>
          </a:p>
          <a:p>
            <a:endParaRPr lang="en-GB" i="1" dirty="0">
              <a:solidFill>
                <a:srgbClr val="000000"/>
              </a:solidFill>
              <a:latin typeface="AAAAAR+Arial-ItalicMT"/>
            </a:endParaRPr>
          </a:p>
          <a:p>
            <a:pPr marL="342900" indent="-342900">
              <a:buAutoNum type="arabicPeriod"/>
            </a:pPr>
            <a:r>
              <a:rPr lang="en-GB" sz="1800" b="1" i="0" u="none" strike="noStrike" baseline="0" dirty="0">
                <a:solidFill>
                  <a:schemeClr val="tx1">
                    <a:lumMod val="50000"/>
                    <a:lumOff val="50000"/>
                  </a:schemeClr>
                </a:solidFill>
                <a:latin typeface="AAAAAM+Arial-BoldMT"/>
              </a:rPr>
              <a:t>Umpires must know and execute the 4 Primary Priorities: (1) Priorities / Order of Operations: Fair/Foul, then C/NC, then everything else. (2) Proper Use of Eyes (PUEs); (3) Remain Chest to Ball; and (4) Play Positioning.</a:t>
            </a:r>
          </a:p>
          <a:p>
            <a:pPr marL="342900" indent="-342900">
              <a:buAutoNum type="arabicPeriod"/>
            </a:pPr>
            <a:endParaRPr lang="en-GB" sz="1800" b="1" i="0" u="none" strike="noStrike" baseline="0" dirty="0">
              <a:solidFill>
                <a:srgbClr val="000000"/>
              </a:solidFill>
              <a:latin typeface="AAAAAM+Arial-BoldMT"/>
            </a:endParaRPr>
          </a:p>
          <a:p>
            <a:pPr marL="342900" indent="-342900">
              <a:buAutoNum type="arabicPeriod"/>
            </a:pPr>
            <a:r>
              <a:rPr lang="en-GB" sz="2400" b="1" i="0" u="none" strike="noStrike" baseline="0" dirty="0">
                <a:solidFill>
                  <a:srgbClr val="000000"/>
                </a:solidFill>
                <a:latin typeface="AAAAAM+Arial-BoldMT"/>
              </a:rPr>
              <a:t>Umpires are instructed to shorten up their Initial Pre-Pitch Starting Position:</a:t>
            </a:r>
          </a:p>
          <a:p>
            <a:pPr marL="800100" lvl="1" indent="-342900">
              <a:buFont typeface="+mj-lt"/>
              <a:buAutoNum type="alphaLcParenR"/>
            </a:pPr>
            <a:r>
              <a:rPr lang="en-GB" sz="2400" b="1" i="0" u="none" strike="noStrike" baseline="0" dirty="0">
                <a:solidFill>
                  <a:srgbClr val="000000"/>
                </a:solidFill>
                <a:latin typeface="AAAAAM+Arial-BoldMT"/>
              </a:rPr>
              <a:t>Never closer than 10-12 feet from the base in front of you.</a:t>
            </a:r>
          </a:p>
          <a:p>
            <a:pPr marL="800100" lvl="1" indent="-342900">
              <a:buFont typeface="+mj-lt"/>
              <a:buAutoNum type="alphaLcParenR"/>
            </a:pPr>
            <a:r>
              <a:rPr lang="en-GB" sz="2400" b="1" i="0" u="none" strike="noStrike" baseline="0" dirty="0">
                <a:solidFill>
                  <a:srgbClr val="000000"/>
                </a:solidFill>
                <a:latin typeface="AAAAAM+Arial-BoldMT"/>
              </a:rPr>
              <a:t>Never positioned parallel with the fielder in front of you nor in front of that fielder.</a:t>
            </a:r>
          </a:p>
          <a:p>
            <a:pPr marL="800100" lvl="1" indent="-342900">
              <a:buFont typeface="+mj-lt"/>
              <a:buAutoNum type="alphaLcParenR"/>
            </a:pPr>
            <a:r>
              <a:rPr lang="en-GB" sz="2400" b="1" i="0" u="none" strike="noStrike" baseline="0" dirty="0">
                <a:solidFill>
                  <a:srgbClr val="000000"/>
                </a:solidFill>
                <a:latin typeface="AAAAAM+Arial-BoldMT"/>
              </a:rPr>
              <a:t>Position slightly outside of the fielder’s “halo,” the 2-3 step range 360 degrees around the fielder.</a:t>
            </a:r>
          </a:p>
          <a:p>
            <a:pPr marL="800100" lvl="1" indent="-342900">
              <a:buFont typeface="+mj-lt"/>
              <a:buAutoNum type="alphaLcParenR"/>
            </a:pPr>
            <a:r>
              <a:rPr lang="en-GB" sz="2400" b="1" i="0" u="none" strike="noStrike" baseline="0" dirty="0">
                <a:solidFill>
                  <a:srgbClr val="000000"/>
                </a:solidFill>
                <a:latin typeface="AAAAAM+Arial-BoldMT"/>
              </a:rPr>
              <a:t>Position must allow you to see the shoe tops of the fielder in front of you for C/NC on a sinking line.</a:t>
            </a:r>
          </a:p>
          <a:p>
            <a:pPr lvl="1"/>
            <a:r>
              <a:rPr lang="en-GB" sz="1800" b="1" i="0" u="none" strike="noStrike" baseline="0" dirty="0">
                <a:solidFill>
                  <a:srgbClr val="000000"/>
                </a:solidFill>
                <a:latin typeface="AAAAAM+Arial-BoldMT"/>
              </a:rPr>
              <a:t>	</a:t>
            </a:r>
          </a:p>
          <a:p>
            <a:pPr marL="342900" indent="-342900">
              <a:buAutoNum type="arabicPeriod"/>
            </a:pPr>
            <a:r>
              <a:rPr lang="en-GB" sz="1800" b="1" i="0" u="none" strike="noStrike" baseline="0" dirty="0">
                <a:solidFill>
                  <a:schemeClr val="tx1">
                    <a:lumMod val="50000"/>
                    <a:lumOff val="50000"/>
                  </a:schemeClr>
                </a:solidFill>
                <a:latin typeface="AAAAAM+Arial-BoldMT"/>
              </a:rPr>
              <a:t>When not in rotation, the umpire is responsible for all calls at their assigned base and will move to Point of Base (PoB) and remain Chest to Ball (CtB) to position for such plays.</a:t>
            </a:r>
          </a:p>
        </p:txBody>
      </p:sp>
      <p:sp>
        <p:nvSpPr>
          <p:cNvPr id="10" name="Subtitle 2">
            <a:extLst>
              <a:ext uri="{FF2B5EF4-FFF2-40B4-BE49-F238E27FC236}">
                <a16:creationId xmlns:a16="http://schemas.microsoft.com/office/drawing/2014/main" id="{B7E98E2B-7F3A-C5F9-9B94-2E2E7CC44D21}"/>
              </a:ext>
            </a:extLst>
          </p:cNvPr>
          <p:cNvSpPr txBox="1">
            <a:spLocks/>
          </p:cNvSpPr>
          <p:nvPr/>
        </p:nvSpPr>
        <p:spPr>
          <a:xfrm>
            <a:off x="9939129" y="547639"/>
            <a:ext cx="2104362" cy="453708"/>
          </a:xfrm>
          <a:prstGeom prst="rect">
            <a:avLst/>
          </a:prstGeom>
          <a:solidFill>
            <a:schemeClr val="bg1"/>
          </a:solidFill>
          <a:ln w="38100">
            <a:solidFill>
              <a:srgbClr val="FF0000"/>
            </a:solidFill>
          </a:ln>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u="none" strike="noStrike" baseline="0" dirty="0">
                <a:solidFill>
                  <a:srgbClr val="000000"/>
                </a:solidFill>
              </a:rPr>
              <a:t>Fundamentals</a:t>
            </a:r>
            <a:endParaRPr lang="en-US" b="1" dirty="0"/>
          </a:p>
        </p:txBody>
      </p:sp>
    </p:spTree>
    <p:extLst>
      <p:ext uri="{BB962C8B-B14F-4D97-AF65-F5344CB8AC3E}">
        <p14:creationId xmlns:p14="http://schemas.microsoft.com/office/powerpoint/2010/main" val="174700102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924D38-6C84-9595-C724-08183845904E}"/>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9ED4195B-6B56-8E6E-D84A-41A730B372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DA704C92-0869-A198-72B1-2C1ABE56AF14}"/>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2CB30520-171E-88F3-99BA-4EC72D1E97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sp>
        <p:nvSpPr>
          <p:cNvPr id="2" name="Rectangle 1">
            <a:extLst>
              <a:ext uri="{FF2B5EF4-FFF2-40B4-BE49-F238E27FC236}">
                <a16:creationId xmlns:a16="http://schemas.microsoft.com/office/drawing/2014/main" id="{DF0C72DF-FF4F-2FCF-E5B5-2CB9BC007080}"/>
              </a:ext>
            </a:extLst>
          </p:cNvPr>
          <p:cNvSpPr/>
          <p:nvPr/>
        </p:nvSpPr>
        <p:spPr>
          <a:xfrm rot="2707398">
            <a:off x="1881809" y="5102087"/>
            <a:ext cx="2001078" cy="60297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080188F-02E5-31F4-D3B9-473C311764B9}"/>
              </a:ext>
            </a:extLst>
          </p:cNvPr>
          <p:cNvSpPr/>
          <p:nvPr/>
        </p:nvSpPr>
        <p:spPr>
          <a:xfrm rot="2809400">
            <a:off x="2491407" y="5320749"/>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2BB08E3E-3CBF-5934-46A9-BA9F1F945CEA}"/>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ubtitle 2">
            <a:extLst>
              <a:ext uri="{FF2B5EF4-FFF2-40B4-BE49-F238E27FC236}">
                <a16:creationId xmlns:a16="http://schemas.microsoft.com/office/drawing/2014/main" id="{8F0438C3-C5B4-E433-DACE-880B0B889B2F}"/>
              </a:ext>
            </a:extLst>
          </p:cNvPr>
          <p:cNvSpPr txBox="1">
            <a:spLocks/>
          </p:cNvSpPr>
          <p:nvPr/>
        </p:nvSpPr>
        <p:spPr>
          <a:xfrm>
            <a:off x="9939129" y="547639"/>
            <a:ext cx="1860539" cy="207734"/>
          </a:xfrm>
          <a:prstGeom prst="rect">
            <a:avLst/>
          </a:prstGeom>
          <a:solidFill>
            <a:schemeClr val="bg1"/>
          </a:solidFill>
          <a:ln w="38100">
            <a:solidFill>
              <a:srgbClr val="FF0000"/>
            </a:solidFill>
          </a:ln>
        </p:spPr>
        <p:txBody>
          <a:bodyPr vert="horz" lIns="91440" tIns="45720" rIns="91440" bIns="45720" rtlCol="0">
            <a:normAutofit fontScale="4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400" b="1" u="none" strike="noStrike" baseline="0" dirty="0">
                <a:solidFill>
                  <a:srgbClr val="000000"/>
                </a:solidFill>
                <a:latin typeface="AAAAAR+Arial-ItalicMT"/>
              </a:rPr>
              <a:t>PHILOSOPHY</a:t>
            </a:r>
            <a:endParaRPr lang="en-US" b="1" dirty="0"/>
          </a:p>
        </p:txBody>
      </p:sp>
      <p:sp>
        <p:nvSpPr>
          <p:cNvPr id="8" name="TextBox 7">
            <a:extLst>
              <a:ext uri="{FF2B5EF4-FFF2-40B4-BE49-F238E27FC236}">
                <a16:creationId xmlns:a16="http://schemas.microsoft.com/office/drawing/2014/main" id="{6BF66A9A-EB37-54CF-B8E5-072FDEC7DCE7}"/>
              </a:ext>
            </a:extLst>
          </p:cNvPr>
          <p:cNvSpPr txBox="1"/>
          <p:nvPr/>
        </p:nvSpPr>
        <p:spPr>
          <a:xfrm>
            <a:off x="1490472" y="721945"/>
            <a:ext cx="8915400" cy="5078313"/>
          </a:xfrm>
          <a:prstGeom prst="rect">
            <a:avLst/>
          </a:prstGeom>
          <a:solidFill>
            <a:schemeClr val="accent2">
              <a:lumMod val="20000"/>
              <a:lumOff val="80000"/>
            </a:schemeClr>
          </a:solidFill>
        </p:spPr>
        <p:txBody>
          <a:bodyPr wrap="square" rtlCol="0">
            <a:spAutoFit/>
          </a:bodyPr>
          <a:lstStyle/>
          <a:p>
            <a:r>
              <a:rPr lang="en-GB" sz="1800" b="0" i="1" u="none" strike="noStrike" baseline="0" dirty="0">
                <a:solidFill>
                  <a:srgbClr val="000000"/>
                </a:solidFill>
                <a:latin typeface="AAAAAR+Arial-ItalicMT"/>
              </a:rPr>
              <a:t>Fundamentals </a:t>
            </a:r>
          </a:p>
          <a:p>
            <a:endParaRPr lang="en-GB" i="1" dirty="0">
              <a:solidFill>
                <a:srgbClr val="000000"/>
              </a:solidFill>
              <a:latin typeface="AAAAAR+Arial-ItalicMT"/>
            </a:endParaRPr>
          </a:p>
          <a:p>
            <a:pPr marL="342900" indent="-342900">
              <a:buAutoNum type="arabicPeriod"/>
            </a:pPr>
            <a:r>
              <a:rPr lang="en-GB" sz="1800" b="1" i="0" u="none" strike="noStrike" baseline="0" dirty="0">
                <a:solidFill>
                  <a:schemeClr val="tx1">
                    <a:lumMod val="50000"/>
                    <a:lumOff val="50000"/>
                  </a:schemeClr>
                </a:solidFill>
                <a:latin typeface="AAAAAM+Arial-BoldMT"/>
              </a:rPr>
              <a:t>Umpires must know and execute the 4 Primary Priorities: (1) Priorities / Order of Operations: Fair/Foul, then C/NC, then everything else. (2) Proper Use of Eyes (PUEs); (3) Remain Chest to Ball; and (4) Play Positioning.</a:t>
            </a:r>
          </a:p>
          <a:p>
            <a:pPr marL="342900" indent="-342900">
              <a:buAutoNum type="arabicPeriod"/>
            </a:pPr>
            <a:endParaRPr lang="en-GB" sz="1800" b="1" i="0" u="none" strike="noStrike" baseline="0" dirty="0">
              <a:solidFill>
                <a:schemeClr val="tx1">
                  <a:lumMod val="50000"/>
                  <a:lumOff val="50000"/>
                </a:schemeClr>
              </a:solidFill>
              <a:latin typeface="AAAAAM+Arial-BoldMT"/>
            </a:endParaRPr>
          </a:p>
          <a:p>
            <a:pPr marL="342900" indent="-342900">
              <a:buAutoNum type="arabicPeriod"/>
            </a:pPr>
            <a:r>
              <a:rPr lang="en-GB" sz="1800" b="1" i="0" u="none" strike="noStrike" baseline="0" dirty="0">
                <a:solidFill>
                  <a:schemeClr val="tx1">
                    <a:lumMod val="50000"/>
                    <a:lumOff val="50000"/>
                  </a:schemeClr>
                </a:solidFill>
                <a:latin typeface="AAAAAM+Arial-BoldMT"/>
              </a:rPr>
              <a:t>Umpires are instructed to shorten up their Initial Pre-Pitch Starting Position:</a:t>
            </a:r>
          </a:p>
          <a:p>
            <a:pPr marL="800100" lvl="1" indent="-342900">
              <a:buFont typeface="+mj-lt"/>
              <a:buAutoNum type="alphaLcParenR"/>
            </a:pPr>
            <a:r>
              <a:rPr lang="en-GB" b="1" i="0" u="none" strike="noStrike" baseline="0" dirty="0">
                <a:solidFill>
                  <a:schemeClr val="tx1">
                    <a:lumMod val="50000"/>
                    <a:lumOff val="50000"/>
                  </a:schemeClr>
                </a:solidFill>
                <a:latin typeface="AAAAAM+Arial-BoldMT"/>
              </a:rPr>
              <a:t>Never closer than 10-12 feet from the base in front of you.</a:t>
            </a:r>
          </a:p>
          <a:p>
            <a:pPr marL="800100" lvl="1" indent="-342900">
              <a:buFont typeface="+mj-lt"/>
              <a:buAutoNum type="alphaLcParenR"/>
            </a:pPr>
            <a:r>
              <a:rPr lang="en-GB" b="1" i="0" u="none" strike="noStrike" baseline="0" dirty="0">
                <a:solidFill>
                  <a:schemeClr val="tx1">
                    <a:lumMod val="50000"/>
                    <a:lumOff val="50000"/>
                  </a:schemeClr>
                </a:solidFill>
                <a:latin typeface="AAAAAM+Arial-BoldMT"/>
              </a:rPr>
              <a:t>Never positioned parallel with the fielder in front of you nor in front of that fielder.</a:t>
            </a:r>
          </a:p>
          <a:p>
            <a:pPr marL="800100" lvl="1" indent="-342900">
              <a:buFont typeface="+mj-lt"/>
              <a:buAutoNum type="alphaLcParenR"/>
            </a:pPr>
            <a:r>
              <a:rPr lang="en-GB" b="1" i="0" u="none" strike="noStrike" baseline="0" dirty="0">
                <a:solidFill>
                  <a:schemeClr val="tx1">
                    <a:lumMod val="50000"/>
                    <a:lumOff val="50000"/>
                  </a:schemeClr>
                </a:solidFill>
                <a:latin typeface="AAAAAM+Arial-BoldMT"/>
              </a:rPr>
              <a:t>Position slightly outside of the fielder’s “halo,” the 2-3 step range 360 degrees around the fielder.</a:t>
            </a:r>
          </a:p>
          <a:p>
            <a:pPr marL="800100" lvl="1" indent="-342900">
              <a:buFont typeface="+mj-lt"/>
              <a:buAutoNum type="alphaLcParenR"/>
            </a:pPr>
            <a:r>
              <a:rPr lang="en-GB" b="1" i="0" u="none" strike="noStrike" baseline="0" dirty="0">
                <a:solidFill>
                  <a:schemeClr val="tx1">
                    <a:lumMod val="50000"/>
                    <a:lumOff val="50000"/>
                  </a:schemeClr>
                </a:solidFill>
                <a:latin typeface="AAAAAM+Arial-BoldMT"/>
              </a:rPr>
              <a:t>Position must allow you to see the shoe tops of the fielder in front of you for C/NC on a sinking line.</a:t>
            </a:r>
          </a:p>
          <a:p>
            <a:pPr lvl="1"/>
            <a:r>
              <a:rPr lang="en-GB" sz="1800" b="1" i="0" u="none" strike="noStrike" baseline="0" dirty="0">
                <a:solidFill>
                  <a:srgbClr val="000000"/>
                </a:solidFill>
                <a:latin typeface="AAAAAM+Arial-BoldMT"/>
              </a:rPr>
              <a:t>	</a:t>
            </a:r>
          </a:p>
          <a:p>
            <a:pPr marL="342900" indent="-342900">
              <a:buAutoNum type="arabicPeriod"/>
            </a:pPr>
            <a:r>
              <a:rPr lang="en-GB" sz="2400" b="1" i="0" u="none" strike="noStrike" baseline="0" dirty="0">
                <a:solidFill>
                  <a:srgbClr val="000000"/>
                </a:solidFill>
                <a:latin typeface="AAAAAM+Arial-BoldMT"/>
              </a:rPr>
              <a:t>When not in rotation, the umpire is responsible for all calls at their assigned base and will move to Point of Base (PoB) and remain Chest to Ball (CtB) to position for such plays.</a:t>
            </a:r>
          </a:p>
        </p:txBody>
      </p:sp>
      <p:sp>
        <p:nvSpPr>
          <p:cNvPr id="10" name="Subtitle 2">
            <a:extLst>
              <a:ext uri="{FF2B5EF4-FFF2-40B4-BE49-F238E27FC236}">
                <a16:creationId xmlns:a16="http://schemas.microsoft.com/office/drawing/2014/main" id="{F050EFC9-BC80-146E-C084-5CD3CB800D26}"/>
              </a:ext>
            </a:extLst>
          </p:cNvPr>
          <p:cNvSpPr txBox="1">
            <a:spLocks/>
          </p:cNvSpPr>
          <p:nvPr/>
        </p:nvSpPr>
        <p:spPr>
          <a:xfrm>
            <a:off x="9939129" y="547639"/>
            <a:ext cx="2104362" cy="453708"/>
          </a:xfrm>
          <a:prstGeom prst="rect">
            <a:avLst/>
          </a:prstGeom>
          <a:solidFill>
            <a:schemeClr val="bg1"/>
          </a:solidFill>
          <a:ln w="38100">
            <a:solidFill>
              <a:srgbClr val="FF0000"/>
            </a:solidFill>
          </a:ln>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u="none" strike="noStrike" baseline="0" dirty="0">
                <a:solidFill>
                  <a:srgbClr val="000000"/>
                </a:solidFill>
              </a:rPr>
              <a:t>Fundamentals</a:t>
            </a:r>
            <a:endParaRPr lang="en-US" b="1" dirty="0"/>
          </a:p>
        </p:txBody>
      </p:sp>
    </p:spTree>
    <p:extLst>
      <p:ext uri="{BB962C8B-B14F-4D97-AF65-F5344CB8AC3E}">
        <p14:creationId xmlns:p14="http://schemas.microsoft.com/office/powerpoint/2010/main" val="18741883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9C3D13-440E-0AC7-3D3D-18215B0A650B}"/>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F95377BF-225F-0B29-213B-66A66DBBD3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F95D03CB-8C6E-4FD7-E546-2FE67054C3C2}"/>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CBB61777-F55F-FD97-7230-81A397D41D8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sp>
        <p:nvSpPr>
          <p:cNvPr id="2" name="Rectangle 1">
            <a:extLst>
              <a:ext uri="{FF2B5EF4-FFF2-40B4-BE49-F238E27FC236}">
                <a16:creationId xmlns:a16="http://schemas.microsoft.com/office/drawing/2014/main" id="{CAD0CA44-CC28-E666-5113-168009524C32}"/>
              </a:ext>
            </a:extLst>
          </p:cNvPr>
          <p:cNvSpPr/>
          <p:nvPr/>
        </p:nvSpPr>
        <p:spPr>
          <a:xfrm rot="2707398">
            <a:off x="1881809" y="5102087"/>
            <a:ext cx="2001078" cy="60297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FA229109-8BD1-557F-7118-B48C4ECF33AE}"/>
              </a:ext>
            </a:extLst>
          </p:cNvPr>
          <p:cNvSpPr/>
          <p:nvPr/>
        </p:nvSpPr>
        <p:spPr>
          <a:xfrm rot="2809400">
            <a:off x="2491407" y="5320749"/>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7143752C-64A2-0E7D-70BC-364C4B760AFF}"/>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ubtitle 2">
            <a:extLst>
              <a:ext uri="{FF2B5EF4-FFF2-40B4-BE49-F238E27FC236}">
                <a16:creationId xmlns:a16="http://schemas.microsoft.com/office/drawing/2014/main" id="{E2A58FCE-219B-AEF2-DD3D-63F126012625}"/>
              </a:ext>
            </a:extLst>
          </p:cNvPr>
          <p:cNvSpPr txBox="1">
            <a:spLocks/>
          </p:cNvSpPr>
          <p:nvPr/>
        </p:nvSpPr>
        <p:spPr>
          <a:xfrm>
            <a:off x="9939129" y="547639"/>
            <a:ext cx="1860539" cy="207734"/>
          </a:xfrm>
          <a:prstGeom prst="rect">
            <a:avLst/>
          </a:prstGeom>
          <a:solidFill>
            <a:schemeClr val="bg1"/>
          </a:solidFill>
          <a:ln w="38100">
            <a:solidFill>
              <a:srgbClr val="FF0000"/>
            </a:solidFill>
          </a:ln>
        </p:spPr>
        <p:txBody>
          <a:bodyPr vert="horz" lIns="91440" tIns="45720" rIns="91440" bIns="45720" rtlCol="0">
            <a:normAutofit fontScale="4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400" b="1" u="none" strike="noStrike" baseline="0" dirty="0">
                <a:solidFill>
                  <a:srgbClr val="000000"/>
                </a:solidFill>
                <a:latin typeface="AAAAAR+Arial-ItalicMT"/>
              </a:rPr>
              <a:t>PHILOSOPHY</a:t>
            </a:r>
            <a:endParaRPr lang="en-US" b="1" dirty="0"/>
          </a:p>
        </p:txBody>
      </p:sp>
      <p:sp>
        <p:nvSpPr>
          <p:cNvPr id="8" name="TextBox 7">
            <a:extLst>
              <a:ext uri="{FF2B5EF4-FFF2-40B4-BE49-F238E27FC236}">
                <a16:creationId xmlns:a16="http://schemas.microsoft.com/office/drawing/2014/main" id="{E63E3565-463E-2550-6D7C-BA68D7F4EA21}"/>
              </a:ext>
            </a:extLst>
          </p:cNvPr>
          <p:cNvSpPr txBox="1"/>
          <p:nvPr/>
        </p:nvSpPr>
        <p:spPr>
          <a:xfrm>
            <a:off x="1490472" y="721945"/>
            <a:ext cx="8915400" cy="2308324"/>
          </a:xfrm>
          <a:prstGeom prst="rect">
            <a:avLst/>
          </a:prstGeom>
          <a:solidFill>
            <a:schemeClr val="accent2">
              <a:lumMod val="20000"/>
              <a:lumOff val="80000"/>
            </a:schemeClr>
          </a:solidFill>
        </p:spPr>
        <p:txBody>
          <a:bodyPr wrap="square" rtlCol="0">
            <a:spAutoFit/>
          </a:bodyPr>
          <a:lstStyle/>
          <a:p>
            <a:r>
              <a:rPr lang="en-GB" sz="1800" b="0" i="1" u="none" strike="noStrike" baseline="0" dirty="0">
                <a:solidFill>
                  <a:srgbClr val="000000"/>
                </a:solidFill>
                <a:latin typeface="AAAAAR+Arial-ItalicMT"/>
              </a:rPr>
              <a:t>Fundamentals </a:t>
            </a:r>
          </a:p>
          <a:p>
            <a:endParaRPr lang="en-GB" i="1" dirty="0">
              <a:solidFill>
                <a:srgbClr val="000000"/>
              </a:solidFill>
              <a:latin typeface="AAAAAR+Arial-ItalicMT"/>
            </a:endParaRPr>
          </a:p>
          <a:p>
            <a:pPr marL="342900" indent="-342900">
              <a:buFont typeface="+mj-lt"/>
              <a:buAutoNum type="arabicPeriod" startAt="4"/>
            </a:pPr>
            <a:r>
              <a:rPr lang="en-GB" sz="1800" b="1" i="0" u="none" strike="noStrike" baseline="0" dirty="0">
                <a:solidFill>
                  <a:srgbClr val="000000"/>
                </a:solidFill>
                <a:latin typeface="AAAAAM+Arial-BoldMT"/>
              </a:rPr>
              <a:t>Umpires should use caution when using the Restricted Area:</a:t>
            </a:r>
          </a:p>
          <a:p>
            <a:endParaRPr lang="en-GB" sz="1800" b="1" i="0" u="none" strike="noStrike" baseline="0" dirty="0">
              <a:solidFill>
                <a:srgbClr val="000000"/>
              </a:solidFill>
              <a:latin typeface="AAAAAM+Arial-BoldMT"/>
            </a:endParaRPr>
          </a:p>
          <a:p>
            <a:pPr marL="800100" lvl="1" indent="-342900">
              <a:buFont typeface="+mj-lt"/>
              <a:buAutoNum type="alphaLcParenR"/>
            </a:pPr>
            <a:r>
              <a:rPr lang="en-GB" b="1" i="0" u="none" strike="noStrike" baseline="0" dirty="0">
                <a:solidFill>
                  <a:srgbClr val="000000"/>
                </a:solidFill>
                <a:latin typeface="AAAAAM+Arial-BoldMT"/>
              </a:rPr>
              <a:t>When responsibilities are multiple, the umpire should use the Restricted Area and remain CtB.</a:t>
            </a:r>
          </a:p>
          <a:p>
            <a:pPr lvl="1"/>
            <a:endParaRPr lang="en-GB" b="1" i="0" u="none" strike="noStrike" baseline="0" dirty="0">
              <a:solidFill>
                <a:srgbClr val="000000"/>
              </a:solidFill>
              <a:latin typeface="AAAAAM+Arial-BoldMT"/>
            </a:endParaRPr>
          </a:p>
          <a:p>
            <a:pPr marL="800100" lvl="1" indent="-342900">
              <a:buFont typeface="+mj-lt"/>
              <a:buAutoNum type="alphaLcParenR"/>
            </a:pPr>
            <a:r>
              <a:rPr lang="en-GB" b="1" i="0" u="none" strike="noStrike" baseline="0" dirty="0">
                <a:solidFill>
                  <a:srgbClr val="000000"/>
                </a:solidFill>
                <a:latin typeface="AAAAAM+Arial-BoldMT"/>
              </a:rPr>
              <a:t>When responsibilities are singular, the umpire should use PoB and remain CtB.</a:t>
            </a:r>
          </a:p>
        </p:txBody>
      </p:sp>
      <p:sp>
        <p:nvSpPr>
          <p:cNvPr id="10" name="Subtitle 2">
            <a:extLst>
              <a:ext uri="{FF2B5EF4-FFF2-40B4-BE49-F238E27FC236}">
                <a16:creationId xmlns:a16="http://schemas.microsoft.com/office/drawing/2014/main" id="{8985033E-8504-0954-200B-E98C7B1E1216}"/>
              </a:ext>
            </a:extLst>
          </p:cNvPr>
          <p:cNvSpPr txBox="1">
            <a:spLocks/>
          </p:cNvSpPr>
          <p:nvPr/>
        </p:nvSpPr>
        <p:spPr>
          <a:xfrm>
            <a:off x="9939129" y="547639"/>
            <a:ext cx="2104362" cy="453708"/>
          </a:xfrm>
          <a:prstGeom prst="rect">
            <a:avLst/>
          </a:prstGeom>
          <a:solidFill>
            <a:schemeClr val="bg1"/>
          </a:solidFill>
          <a:ln w="38100">
            <a:solidFill>
              <a:srgbClr val="FF0000"/>
            </a:solidFill>
          </a:ln>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u="none" strike="noStrike" baseline="0" dirty="0">
                <a:solidFill>
                  <a:srgbClr val="000000"/>
                </a:solidFill>
              </a:rPr>
              <a:t>Fundamentals</a:t>
            </a:r>
            <a:endParaRPr lang="en-US" b="1" dirty="0"/>
          </a:p>
        </p:txBody>
      </p:sp>
    </p:spTree>
    <p:extLst>
      <p:ext uri="{BB962C8B-B14F-4D97-AF65-F5344CB8AC3E}">
        <p14:creationId xmlns:p14="http://schemas.microsoft.com/office/powerpoint/2010/main" val="29906644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C81187-6634-FF80-D487-83E3CE1D6D4F}"/>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7FB29F89-5BA2-E234-47A0-8F91C9A8BD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1058F036-5BF6-4D4E-83E9-5646E1AA97A1}"/>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8D0A04C3-C80A-F934-665E-083C608630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sp>
        <p:nvSpPr>
          <p:cNvPr id="2" name="Rectangle 1">
            <a:extLst>
              <a:ext uri="{FF2B5EF4-FFF2-40B4-BE49-F238E27FC236}">
                <a16:creationId xmlns:a16="http://schemas.microsoft.com/office/drawing/2014/main" id="{2908BC5F-C276-AF39-ED7A-0743CA2545ED}"/>
              </a:ext>
            </a:extLst>
          </p:cNvPr>
          <p:cNvSpPr/>
          <p:nvPr/>
        </p:nvSpPr>
        <p:spPr>
          <a:xfrm rot="2707398">
            <a:off x="1881809" y="5102087"/>
            <a:ext cx="2001078" cy="60297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BBB45D35-4A63-8E47-FD83-76AD3D9B6176}"/>
              </a:ext>
            </a:extLst>
          </p:cNvPr>
          <p:cNvSpPr/>
          <p:nvPr/>
        </p:nvSpPr>
        <p:spPr>
          <a:xfrm rot="2809400">
            <a:off x="2491407" y="5320749"/>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CD81ED9-E614-6B05-1384-1BBCEFD93E69}"/>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ubtitle 2">
            <a:extLst>
              <a:ext uri="{FF2B5EF4-FFF2-40B4-BE49-F238E27FC236}">
                <a16:creationId xmlns:a16="http://schemas.microsoft.com/office/drawing/2014/main" id="{8CF46CE2-D22E-6BD8-4C74-319D5A0143C1}"/>
              </a:ext>
            </a:extLst>
          </p:cNvPr>
          <p:cNvSpPr txBox="1">
            <a:spLocks/>
          </p:cNvSpPr>
          <p:nvPr/>
        </p:nvSpPr>
        <p:spPr>
          <a:xfrm>
            <a:off x="9939129" y="547639"/>
            <a:ext cx="1860539" cy="207734"/>
          </a:xfrm>
          <a:prstGeom prst="rect">
            <a:avLst/>
          </a:prstGeom>
          <a:solidFill>
            <a:schemeClr val="bg1"/>
          </a:solidFill>
          <a:ln w="38100">
            <a:solidFill>
              <a:srgbClr val="FF0000"/>
            </a:solidFill>
          </a:ln>
        </p:spPr>
        <p:txBody>
          <a:bodyPr vert="horz" lIns="91440" tIns="45720" rIns="91440" bIns="45720" rtlCol="0">
            <a:normAutofit fontScale="4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400" b="1" u="none" strike="noStrike" baseline="0" dirty="0">
                <a:solidFill>
                  <a:srgbClr val="000000"/>
                </a:solidFill>
                <a:latin typeface="AAAAAR+Arial-ItalicMT"/>
              </a:rPr>
              <a:t>PHILOSOPHY</a:t>
            </a:r>
            <a:endParaRPr lang="en-US" b="1" dirty="0"/>
          </a:p>
        </p:txBody>
      </p:sp>
      <p:sp>
        <p:nvSpPr>
          <p:cNvPr id="10" name="Subtitle 2">
            <a:extLst>
              <a:ext uri="{FF2B5EF4-FFF2-40B4-BE49-F238E27FC236}">
                <a16:creationId xmlns:a16="http://schemas.microsoft.com/office/drawing/2014/main" id="{1EE15738-41CC-9D88-D843-CCA3A74A2B8B}"/>
              </a:ext>
            </a:extLst>
          </p:cNvPr>
          <p:cNvSpPr txBox="1">
            <a:spLocks/>
          </p:cNvSpPr>
          <p:nvPr/>
        </p:nvSpPr>
        <p:spPr>
          <a:xfrm>
            <a:off x="9939129" y="547639"/>
            <a:ext cx="2104362" cy="453708"/>
          </a:xfrm>
          <a:prstGeom prst="rect">
            <a:avLst/>
          </a:prstGeom>
          <a:solidFill>
            <a:schemeClr val="bg1"/>
          </a:solidFill>
          <a:ln w="38100">
            <a:solidFill>
              <a:srgbClr val="FF0000"/>
            </a:solidFill>
          </a:ln>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u="none" strike="noStrike" baseline="0" dirty="0">
                <a:solidFill>
                  <a:srgbClr val="000000"/>
                </a:solidFill>
              </a:rPr>
              <a:t>Fundamentals</a:t>
            </a:r>
            <a:endParaRPr lang="en-US" b="1" dirty="0"/>
          </a:p>
        </p:txBody>
      </p:sp>
      <p:sp>
        <p:nvSpPr>
          <p:cNvPr id="12" name="Rectangle 11">
            <a:extLst>
              <a:ext uri="{FF2B5EF4-FFF2-40B4-BE49-F238E27FC236}">
                <a16:creationId xmlns:a16="http://schemas.microsoft.com/office/drawing/2014/main" id="{EFF2BBDA-9579-8C63-B629-843A4637A11A}"/>
              </a:ext>
            </a:extLst>
          </p:cNvPr>
          <p:cNvSpPr/>
          <p:nvPr/>
        </p:nvSpPr>
        <p:spPr>
          <a:xfrm rot="18884204">
            <a:off x="4545652" y="2273465"/>
            <a:ext cx="987722" cy="539496"/>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rgbClr val="FF0000"/>
                </a:solidFill>
              </a:rPr>
              <a:t>RA 3</a:t>
            </a:r>
            <a:r>
              <a:rPr lang="en-GB" baseline="30000" dirty="0">
                <a:solidFill>
                  <a:srgbClr val="FF0000"/>
                </a:solidFill>
              </a:rPr>
              <a:t>rd</a:t>
            </a:r>
            <a:r>
              <a:rPr lang="en-GB" dirty="0">
                <a:solidFill>
                  <a:srgbClr val="FF0000"/>
                </a:solidFill>
              </a:rPr>
              <a:t> Base</a:t>
            </a:r>
            <a:endParaRPr lang="en-US" dirty="0">
              <a:solidFill>
                <a:srgbClr val="FF0000"/>
              </a:solidFill>
            </a:endParaRPr>
          </a:p>
        </p:txBody>
      </p:sp>
      <p:sp>
        <p:nvSpPr>
          <p:cNvPr id="13" name="Rectangle 12">
            <a:extLst>
              <a:ext uri="{FF2B5EF4-FFF2-40B4-BE49-F238E27FC236}">
                <a16:creationId xmlns:a16="http://schemas.microsoft.com/office/drawing/2014/main" id="{6B309FD7-5F8B-2028-6F65-8BA867DCEDC5}"/>
              </a:ext>
            </a:extLst>
          </p:cNvPr>
          <p:cNvSpPr/>
          <p:nvPr/>
        </p:nvSpPr>
        <p:spPr>
          <a:xfrm rot="2778032">
            <a:off x="6595451" y="2331063"/>
            <a:ext cx="987722" cy="539496"/>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rgbClr val="FF0000"/>
                </a:solidFill>
              </a:rPr>
              <a:t>RA 1st Base</a:t>
            </a:r>
            <a:endParaRPr lang="en-US" dirty="0">
              <a:solidFill>
                <a:srgbClr val="FF0000"/>
              </a:solidFill>
            </a:endParaRPr>
          </a:p>
        </p:txBody>
      </p:sp>
      <p:sp>
        <p:nvSpPr>
          <p:cNvPr id="11" name="Rectangle 10">
            <a:extLst>
              <a:ext uri="{FF2B5EF4-FFF2-40B4-BE49-F238E27FC236}">
                <a16:creationId xmlns:a16="http://schemas.microsoft.com/office/drawing/2014/main" id="{2B665659-B4EB-9282-AFE2-EF0B329CDF34}"/>
              </a:ext>
            </a:extLst>
          </p:cNvPr>
          <p:cNvSpPr/>
          <p:nvPr/>
        </p:nvSpPr>
        <p:spPr>
          <a:xfrm>
            <a:off x="5281099" y="1732788"/>
            <a:ext cx="1563624" cy="539496"/>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rgbClr val="FF0000"/>
                </a:solidFill>
              </a:rPr>
              <a:t>Restricted Area</a:t>
            </a:r>
            <a:endParaRPr lang="en-US" dirty="0">
              <a:solidFill>
                <a:srgbClr val="FF0000"/>
              </a:solidFill>
            </a:endParaRPr>
          </a:p>
        </p:txBody>
      </p:sp>
      <p:sp>
        <p:nvSpPr>
          <p:cNvPr id="14" name="TextBox 13">
            <a:extLst>
              <a:ext uri="{FF2B5EF4-FFF2-40B4-BE49-F238E27FC236}">
                <a16:creationId xmlns:a16="http://schemas.microsoft.com/office/drawing/2014/main" id="{D799DF0D-18D4-626A-A674-CE171DA24488}"/>
              </a:ext>
            </a:extLst>
          </p:cNvPr>
          <p:cNvSpPr txBox="1"/>
          <p:nvPr/>
        </p:nvSpPr>
        <p:spPr>
          <a:xfrm>
            <a:off x="1962742" y="3801515"/>
            <a:ext cx="8915400" cy="2308324"/>
          </a:xfrm>
          <a:prstGeom prst="rect">
            <a:avLst/>
          </a:prstGeom>
          <a:solidFill>
            <a:schemeClr val="accent2">
              <a:lumMod val="20000"/>
              <a:lumOff val="80000"/>
            </a:schemeClr>
          </a:solidFill>
          <a:ln w="28575">
            <a:solidFill>
              <a:srgbClr val="CC1825"/>
            </a:solidFill>
          </a:ln>
        </p:spPr>
        <p:txBody>
          <a:bodyPr wrap="square" rtlCol="0">
            <a:spAutoFit/>
          </a:bodyPr>
          <a:lstStyle/>
          <a:p>
            <a:r>
              <a:rPr lang="en-GB" sz="1800" b="0" i="1" u="none" strike="noStrike" baseline="0" dirty="0">
                <a:solidFill>
                  <a:srgbClr val="000000"/>
                </a:solidFill>
                <a:latin typeface="AAAAAR+Arial-ItalicMT"/>
              </a:rPr>
              <a:t>Fundamentals </a:t>
            </a:r>
          </a:p>
          <a:p>
            <a:endParaRPr lang="en-GB" i="1" dirty="0">
              <a:solidFill>
                <a:srgbClr val="000000"/>
              </a:solidFill>
              <a:latin typeface="AAAAAR+Arial-ItalicMT"/>
            </a:endParaRPr>
          </a:p>
          <a:p>
            <a:pPr marL="342900" indent="-342900">
              <a:buFont typeface="+mj-lt"/>
              <a:buAutoNum type="arabicPeriod" startAt="4"/>
            </a:pPr>
            <a:r>
              <a:rPr lang="en-GB" sz="1800" b="1" i="0" u="none" strike="noStrike" baseline="0" dirty="0">
                <a:solidFill>
                  <a:srgbClr val="000000"/>
                </a:solidFill>
                <a:latin typeface="AAAAAM+Arial-BoldMT"/>
              </a:rPr>
              <a:t>Umpires should use caution when using the Restricted Area:</a:t>
            </a:r>
          </a:p>
          <a:p>
            <a:endParaRPr lang="en-GB" sz="1800" b="1" i="0" u="none" strike="noStrike" baseline="0" dirty="0">
              <a:solidFill>
                <a:srgbClr val="000000"/>
              </a:solidFill>
              <a:latin typeface="AAAAAM+Arial-BoldMT"/>
            </a:endParaRPr>
          </a:p>
          <a:p>
            <a:pPr marL="800100" lvl="1" indent="-342900">
              <a:buFont typeface="+mj-lt"/>
              <a:buAutoNum type="alphaLcParenR"/>
            </a:pPr>
            <a:r>
              <a:rPr lang="en-GB" b="1" i="0" u="none" strike="noStrike" baseline="0" dirty="0">
                <a:solidFill>
                  <a:srgbClr val="000000"/>
                </a:solidFill>
                <a:latin typeface="AAAAAM+Arial-BoldMT"/>
              </a:rPr>
              <a:t>When responsibilities are multiple, the umpire should use the Restricted Area and remain CtB.</a:t>
            </a:r>
          </a:p>
          <a:p>
            <a:pPr lvl="1"/>
            <a:endParaRPr lang="en-GB" b="1" i="0" u="none" strike="noStrike" baseline="0" dirty="0">
              <a:solidFill>
                <a:srgbClr val="000000"/>
              </a:solidFill>
              <a:latin typeface="AAAAAM+Arial-BoldMT"/>
            </a:endParaRPr>
          </a:p>
          <a:p>
            <a:pPr marL="800100" lvl="1" indent="-342900">
              <a:buFont typeface="+mj-lt"/>
              <a:buAutoNum type="alphaLcParenR"/>
            </a:pPr>
            <a:r>
              <a:rPr lang="en-GB" b="1" i="0" u="none" strike="noStrike" baseline="0" dirty="0">
                <a:solidFill>
                  <a:srgbClr val="000000"/>
                </a:solidFill>
                <a:latin typeface="AAAAAM+Arial-BoldMT"/>
              </a:rPr>
              <a:t>When responsibilities are singular, the umpire should use PoB and remain CtB.</a:t>
            </a:r>
          </a:p>
        </p:txBody>
      </p:sp>
    </p:spTree>
    <p:extLst>
      <p:ext uri="{BB962C8B-B14F-4D97-AF65-F5344CB8AC3E}">
        <p14:creationId xmlns:p14="http://schemas.microsoft.com/office/powerpoint/2010/main" val="143191200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C2E2B-0607-F306-16E7-D3A8AE5F9F66}"/>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CFFA2A14-EB93-086E-5651-908A99A057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9060123E-6831-2C05-2662-02A150A14360}"/>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B914D33C-B9AE-90CB-3AB1-DF62675348D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sp>
        <p:nvSpPr>
          <p:cNvPr id="2" name="Rectangle 1">
            <a:extLst>
              <a:ext uri="{FF2B5EF4-FFF2-40B4-BE49-F238E27FC236}">
                <a16:creationId xmlns:a16="http://schemas.microsoft.com/office/drawing/2014/main" id="{6EF7E99F-D3DF-CFA2-9DCF-F964DEC79B82}"/>
              </a:ext>
            </a:extLst>
          </p:cNvPr>
          <p:cNvSpPr/>
          <p:nvPr/>
        </p:nvSpPr>
        <p:spPr>
          <a:xfrm rot="2707398">
            <a:off x="1881809" y="5102087"/>
            <a:ext cx="2001078" cy="60297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C0C823BB-32A1-CA80-ADF9-98485B9525BD}"/>
              </a:ext>
            </a:extLst>
          </p:cNvPr>
          <p:cNvSpPr/>
          <p:nvPr/>
        </p:nvSpPr>
        <p:spPr>
          <a:xfrm rot="2809400">
            <a:off x="2491407" y="5320749"/>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26054893-BBEE-8C35-D967-E2D638254A4D}"/>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ubtitle 2">
            <a:extLst>
              <a:ext uri="{FF2B5EF4-FFF2-40B4-BE49-F238E27FC236}">
                <a16:creationId xmlns:a16="http://schemas.microsoft.com/office/drawing/2014/main" id="{A7A5464C-69F5-84CE-8FB6-760B2AA51D7B}"/>
              </a:ext>
            </a:extLst>
          </p:cNvPr>
          <p:cNvSpPr txBox="1">
            <a:spLocks/>
          </p:cNvSpPr>
          <p:nvPr/>
        </p:nvSpPr>
        <p:spPr>
          <a:xfrm>
            <a:off x="9939129" y="547639"/>
            <a:ext cx="1860539" cy="207734"/>
          </a:xfrm>
          <a:prstGeom prst="rect">
            <a:avLst/>
          </a:prstGeom>
          <a:solidFill>
            <a:schemeClr val="bg1"/>
          </a:solidFill>
          <a:ln w="38100">
            <a:solidFill>
              <a:srgbClr val="FF0000"/>
            </a:solidFill>
          </a:ln>
        </p:spPr>
        <p:txBody>
          <a:bodyPr vert="horz" lIns="91440" tIns="45720" rIns="91440" bIns="45720" rtlCol="0">
            <a:normAutofit fontScale="4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400" b="1" u="none" strike="noStrike" baseline="0" dirty="0">
                <a:solidFill>
                  <a:srgbClr val="000000"/>
                </a:solidFill>
                <a:latin typeface="AAAAAR+Arial-ItalicMT"/>
              </a:rPr>
              <a:t>PHILOSOPHY</a:t>
            </a:r>
            <a:endParaRPr lang="en-US" b="1" dirty="0"/>
          </a:p>
        </p:txBody>
      </p:sp>
      <p:sp>
        <p:nvSpPr>
          <p:cNvPr id="8" name="TextBox 7">
            <a:extLst>
              <a:ext uri="{FF2B5EF4-FFF2-40B4-BE49-F238E27FC236}">
                <a16:creationId xmlns:a16="http://schemas.microsoft.com/office/drawing/2014/main" id="{86E8B15E-DB36-64AE-CCD4-62680C87D41B}"/>
              </a:ext>
            </a:extLst>
          </p:cNvPr>
          <p:cNvSpPr txBox="1"/>
          <p:nvPr/>
        </p:nvSpPr>
        <p:spPr>
          <a:xfrm>
            <a:off x="1490472" y="721945"/>
            <a:ext cx="8915400" cy="3416320"/>
          </a:xfrm>
          <a:prstGeom prst="rect">
            <a:avLst/>
          </a:prstGeom>
          <a:solidFill>
            <a:schemeClr val="accent2">
              <a:lumMod val="20000"/>
              <a:lumOff val="80000"/>
            </a:schemeClr>
          </a:solidFill>
        </p:spPr>
        <p:txBody>
          <a:bodyPr wrap="square" rtlCol="0">
            <a:spAutoFit/>
          </a:bodyPr>
          <a:lstStyle/>
          <a:p>
            <a:r>
              <a:rPr lang="en-GB" sz="1800" b="0" i="1" u="none" strike="noStrike" baseline="0" dirty="0">
                <a:solidFill>
                  <a:srgbClr val="000000"/>
                </a:solidFill>
                <a:latin typeface="AAAAAR+Arial-ItalicMT"/>
              </a:rPr>
              <a:t>Fundamentals </a:t>
            </a:r>
          </a:p>
          <a:p>
            <a:endParaRPr lang="en-GB" i="1" dirty="0">
              <a:solidFill>
                <a:srgbClr val="000000"/>
              </a:solidFill>
              <a:latin typeface="AAAAAR+Arial-ItalicMT"/>
            </a:endParaRPr>
          </a:p>
          <a:p>
            <a:pPr marL="342900" indent="-342900">
              <a:buFont typeface="+mj-lt"/>
              <a:buAutoNum type="arabicPeriod" startAt="5"/>
            </a:pPr>
            <a:r>
              <a:rPr lang="en-GB" sz="1800" b="1" i="0" u="none" strike="noStrike" baseline="0" dirty="0">
                <a:solidFill>
                  <a:srgbClr val="000000"/>
                </a:solidFill>
                <a:latin typeface="AAAAAM+Arial-BoldMT"/>
              </a:rPr>
              <a:t>The appropriate umpire should be out to cover every fly-ball to the outfield.  The remaining umpires will rotate appropriately to cover the open base using the Full or Fill rotation as dictated by the position of the runners.</a:t>
            </a:r>
          </a:p>
          <a:p>
            <a:pPr marL="342900" indent="-342900">
              <a:buFont typeface="+mj-lt"/>
              <a:buAutoNum type="arabicPeriod" startAt="5"/>
            </a:pPr>
            <a:endParaRPr lang="en-GB" sz="1800" b="1" i="0" u="none" strike="noStrike" baseline="0" dirty="0">
              <a:solidFill>
                <a:srgbClr val="000000"/>
              </a:solidFill>
              <a:latin typeface="AAAAAM+Arial-BoldMT"/>
            </a:endParaRPr>
          </a:p>
          <a:p>
            <a:pPr marL="342900" indent="-342900">
              <a:buFont typeface="+mj-lt"/>
              <a:buAutoNum type="arabicPeriod" startAt="5"/>
            </a:pPr>
            <a:r>
              <a:rPr lang="en-GB" sz="1800" b="1" i="0" u="none" strike="noStrike" baseline="0" dirty="0">
                <a:solidFill>
                  <a:srgbClr val="000000"/>
                </a:solidFill>
                <a:latin typeface="AAAAAM+Arial-BoldMT"/>
              </a:rPr>
              <a:t>On Fly-Balls Hit to the Outfield, U2’s AOR extends from F7 to F9, straight in and back or towards CF.  U1/U3 will cover F9/F7 respectively when moving toward the foul line.</a:t>
            </a:r>
          </a:p>
          <a:p>
            <a:pPr marL="342900" indent="-342900">
              <a:buFont typeface="+mj-lt"/>
              <a:buAutoNum type="arabicPeriod" startAt="5"/>
            </a:pPr>
            <a:endParaRPr lang="en-GB" sz="1800" b="1" i="0" u="none" strike="noStrike" baseline="0" dirty="0">
              <a:solidFill>
                <a:srgbClr val="000000"/>
              </a:solidFill>
              <a:latin typeface="AAAAAM+Arial-BoldMT"/>
            </a:endParaRPr>
          </a:p>
          <a:p>
            <a:pPr marL="342900" indent="-342900">
              <a:buFont typeface="+mj-lt"/>
              <a:buAutoNum type="arabicPeriod" startAt="5"/>
            </a:pPr>
            <a:r>
              <a:rPr lang="en-GB" sz="1800" b="1" i="0" u="none" strike="noStrike" baseline="0" dirty="0">
                <a:solidFill>
                  <a:srgbClr val="000000"/>
                </a:solidFill>
                <a:latin typeface="AAAAAM+Arial-BoldMT"/>
              </a:rPr>
              <a:t>If 2 umpires initially take the same fly-ball, the crew will defer to U2.  The other umpire will recover and rotate accordingly.  U2 is the “Quarterback” on all fly-balls hit to the outfield.</a:t>
            </a:r>
          </a:p>
        </p:txBody>
      </p:sp>
      <p:sp>
        <p:nvSpPr>
          <p:cNvPr id="10" name="Subtitle 2">
            <a:extLst>
              <a:ext uri="{FF2B5EF4-FFF2-40B4-BE49-F238E27FC236}">
                <a16:creationId xmlns:a16="http://schemas.microsoft.com/office/drawing/2014/main" id="{55E230C7-F896-2CF7-85EC-27D52A81646B}"/>
              </a:ext>
            </a:extLst>
          </p:cNvPr>
          <p:cNvSpPr txBox="1">
            <a:spLocks/>
          </p:cNvSpPr>
          <p:nvPr/>
        </p:nvSpPr>
        <p:spPr>
          <a:xfrm>
            <a:off x="9939129" y="547639"/>
            <a:ext cx="2104362" cy="453708"/>
          </a:xfrm>
          <a:prstGeom prst="rect">
            <a:avLst/>
          </a:prstGeom>
          <a:solidFill>
            <a:schemeClr val="bg1"/>
          </a:solidFill>
          <a:ln w="38100">
            <a:solidFill>
              <a:srgbClr val="FF0000"/>
            </a:solidFill>
          </a:ln>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u="none" strike="noStrike" baseline="0" dirty="0">
                <a:solidFill>
                  <a:srgbClr val="000000"/>
                </a:solidFill>
              </a:rPr>
              <a:t>Fundamentals</a:t>
            </a:r>
            <a:endParaRPr lang="en-US" b="1" dirty="0"/>
          </a:p>
        </p:txBody>
      </p:sp>
    </p:spTree>
    <p:extLst>
      <p:ext uri="{BB962C8B-B14F-4D97-AF65-F5344CB8AC3E}">
        <p14:creationId xmlns:p14="http://schemas.microsoft.com/office/powerpoint/2010/main" val="35877706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F51E33-ED73-8C25-07B7-E9113AD886A8}"/>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740BD3BD-AAB7-4F1B-AF1A-14A42EFCA0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5" y="0"/>
            <a:ext cx="10692449" cy="6858000"/>
          </a:xfrm>
          <a:prstGeom prst="rect">
            <a:avLst/>
          </a:prstGeom>
        </p:spPr>
      </p:pic>
      <p:sp>
        <p:nvSpPr>
          <p:cNvPr id="2" name="Rectangle 1">
            <a:extLst>
              <a:ext uri="{FF2B5EF4-FFF2-40B4-BE49-F238E27FC236}">
                <a16:creationId xmlns:a16="http://schemas.microsoft.com/office/drawing/2014/main" id="{8629F70C-C15A-99EB-F0D4-85B107B38CE4}"/>
              </a:ext>
            </a:extLst>
          </p:cNvPr>
          <p:cNvSpPr/>
          <p:nvPr/>
        </p:nvSpPr>
        <p:spPr>
          <a:xfrm rot="2707398">
            <a:off x="1881809" y="5102087"/>
            <a:ext cx="2001078" cy="60297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48A8525C-7939-23DA-605C-4CF608A73B6B}"/>
              </a:ext>
            </a:extLst>
          </p:cNvPr>
          <p:cNvSpPr/>
          <p:nvPr/>
        </p:nvSpPr>
        <p:spPr>
          <a:xfrm rot="2809400">
            <a:off x="2491407" y="5320749"/>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6E289925-8643-B4C6-7300-88D34C04F6F7}"/>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ubtitle 2">
            <a:extLst>
              <a:ext uri="{FF2B5EF4-FFF2-40B4-BE49-F238E27FC236}">
                <a16:creationId xmlns:a16="http://schemas.microsoft.com/office/drawing/2014/main" id="{7EA8E8E5-0142-D541-E4BE-D8C52E1E9A9A}"/>
              </a:ext>
            </a:extLst>
          </p:cNvPr>
          <p:cNvSpPr txBox="1">
            <a:spLocks/>
          </p:cNvSpPr>
          <p:nvPr/>
        </p:nvSpPr>
        <p:spPr>
          <a:xfrm>
            <a:off x="9939129" y="547639"/>
            <a:ext cx="1860539" cy="207734"/>
          </a:xfrm>
          <a:prstGeom prst="rect">
            <a:avLst/>
          </a:prstGeom>
          <a:solidFill>
            <a:schemeClr val="bg1"/>
          </a:solidFill>
          <a:ln w="38100">
            <a:solidFill>
              <a:srgbClr val="FF0000"/>
            </a:solidFill>
          </a:ln>
        </p:spPr>
        <p:txBody>
          <a:bodyPr vert="horz" lIns="91440" tIns="45720" rIns="91440" bIns="45720" rtlCol="0">
            <a:normAutofit fontScale="4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400" b="1" u="none" strike="noStrike" baseline="0" dirty="0">
                <a:solidFill>
                  <a:srgbClr val="000000"/>
                </a:solidFill>
                <a:latin typeface="AAAAAR+Arial-ItalicMT"/>
              </a:rPr>
              <a:t>PHILOSOPHY</a:t>
            </a:r>
            <a:endParaRPr lang="en-US" b="1" dirty="0"/>
          </a:p>
        </p:txBody>
      </p:sp>
      <p:sp>
        <p:nvSpPr>
          <p:cNvPr id="13" name="Rectangle 12">
            <a:extLst>
              <a:ext uri="{FF2B5EF4-FFF2-40B4-BE49-F238E27FC236}">
                <a16:creationId xmlns:a16="http://schemas.microsoft.com/office/drawing/2014/main" id="{A6E9590F-A8D2-5138-A829-326A8D36EECD}"/>
              </a:ext>
            </a:extLst>
          </p:cNvPr>
          <p:cNvSpPr/>
          <p:nvPr/>
        </p:nvSpPr>
        <p:spPr>
          <a:xfrm rot="18947539">
            <a:off x="706900" y="403263"/>
            <a:ext cx="1888707" cy="2891541"/>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8643CD8-94C6-BC09-A4D4-915B68E6FDF8}"/>
              </a:ext>
            </a:extLst>
          </p:cNvPr>
          <p:cNvSpPr/>
          <p:nvPr/>
        </p:nvSpPr>
        <p:spPr>
          <a:xfrm rot="2683258">
            <a:off x="9410144" y="419080"/>
            <a:ext cx="2063127" cy="2891541"/>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logo of a baseball team&#10;&#10;AI-generated content may be incorrect.">
            <a:extLst>
              <a:ext uri="{FF2B5EF4-FFF2-40B4-BE49-F238E27FC236}">
                <a16:creationId xmlns:a16="http://schemas.microsoft.com/office/drawing/2014/main" id="{F164945C-6694-E9C1-FCBF-765EF918946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sp>
        <p:nvSpPr>
          <p:cNvPr id="15" name="Rectangle 14">
            <a:extLst>
              <a:ext uri="{FF2B5EF4-FFF2-40B4-BE49-F238E27FC236}">
                <a16:creationId xmlns:a16="http://schemas.microsoft.com/office/drawing/2014/main" id="{BC839041-8456-C6CF-E72D-83D32DA7E4E5}"/>
              </a:ext>
            </a:extLst>
          </p:cNvPr>
          <p:cNvSpPr/>
          <p:nvPr/>
        </p:nvSpPr>
        <p:spPr>
          <a:xfrm rot="2683258">
            <a:off x="7265083" y="-1255293"/>
            <a:ext cx="2808463" cy="2891541"/>
          </a:xfrm>
          <a:prstGeom prst="rect">
            <a:avLst/>
          </a:prstGeom>
          <a:solidFill>
            <a:srgbClr val="7030A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4AA109C-2B4E-A0B4-10B8-3E9A236E34CB}"/>
              </a:ext>
            </a:extLst>
          </p:cNvPr>
          <p:cNvSpPr/>
          <p:nvPr/>
        </p:nvSpPr>
        <p:spPr>
          <a:xfrm>
            <a:off x="4685337" y="-2246223"/>
            <a:ext cx="2438224" cy="2891541"/>
          </a:xfrm>
          <a:prstGeom prst="rect">
            <a:avLst/>
          </a:prstGeom>
          <a:solidFill>
            <a:srgbClr val="7030A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E7D0735-A90D-F6CD-C7E9-D5D061145A7B}"/>
              </a:ext>
            </a:extLst>
          </p:cNvPr>
          <p:cNvSpPr/>
          <p:nvPr/>
        </p:nvSpPr>
        <p:spPr>
          <a:xfrm rot="18952479">
            <a:off x="1870378" y="-1236503"/>
            <a:ext cx="2841729" cy="2841108"/>
          </a:xfrm>
          <a:prstGeom prst="rect">
            <a:avLst/>
          </a:prstGeom>
          <a:solidFill>
            <a:srgbClr val="7030A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DD80B3D0-A965-C6ED-ECBC-02EF7D348BA1}"/>
              </a:ext>
            </a:extLst>
          </p:cNvPr>
          <p:cNvSpPr txBox="1"/>
          <p:nvPr/>
        </p:nvSpPr>
        <p:spPr>
          <a:xfrm>
            <a:off x="1124374" y="1461155"/>
            <a:ext cx="1156914" cy="1200329"/>
          </a:xfrm>
          <a:prstGeom prst="rect">
            <a:avLst/>
          </a:prstGeom>
          <a:noFill/>
        </p:spPr>
        <p:txBody>
          <a:bodyPr wrap="square" rtlCol="0">
            <a:spAutoFit/>
          </a:bodyPr>
          <a:lstStyle/>
          <a:p>
            <a:pPr algn="ctr"/>
            <a:r>
              <a:rPr lang="en-GB" sz="3600" b="1" dirty="0"/>
              <a:t>U3</a:t>
            </a:r>
          </a:p>
          <a:p>
            <a:pPr algn="ctr"/>
            <a:r>
              <a:rPr lang="en-GB" sz="3600" b="1" dirty="0"/>
              <a:t>10%</a:t>
            </a:r>
            <a:endParaRPr lang="en-US" sz="3600" b="1" dirty="0"/>
          </a:p>
        </p:txBody>
      </p:sp>
      <p:sp>
        <p:nvSpPr>
          <p:cNvPr id="19" name="TextBox 18">
            <a:extLst>
              <a:ext uri="{FF2B5EF4-FFF2-40B4-BE49-F238E27FC236}">
                <a16:creationId xmlns:a16="http://schemas.microsoft.com/office/drawing/2014/main" id="{A77EDBEE-3D91-FC1E-892F-2245699DBE72}"/>
              </a:ext>
            </a:extLst>
          </p:cNvPr>
          <p:cNvSpPr txBox="1"/>
          <p:nvPr/>
        </p:nvSpPr>
        <p:spPr>
          <a:xfrm>
            <a:off x="5452936" y="-52526"/>
            <a:ext cx="1156914" cy="1200329"/>
          </a:xfrm>
          <a:prstGeom prst="rect">
            <a:avLst/>
          </a:prstGeom>
          <a:solidFill>
            <a:srgbClr val="00B0F0"/>
          </a:solidFill>
        </p:spPr>
        <p:txBody>
          <a:bodyPr wrap="square" rtlCol="0">
            <a:spAutoFit/>
          </a:bodyPr>
          <a:lstStyle/>
          <a:p>
            <a:pPr algn="ctr"/>
            <a:r>
              <a:rPr lang="en-GB" sz="3600" b="1" dirty="0"/>
              <a:t>U2</a:t>
            </a:r>
          </a:p>
          <a:p>
            <a:pPr algn="ctr"/>
            <a:r>
              <a:rPr lang="en-GB" sz="3600" b="1" dirty="0"/>
              <a:t>80%</a:t>
            </a:r>
            <a:endParaRPr lang="en-US" sz="3600" b="1" dirty="0"/>
          </a:p>
        </p:txBody>
      </p:sp>
      <p:sp>
        <p:nvSpPr>
          <p:cNvPr id="20" name="TextBox 19">
            <a:extLst>
              <a:ext uri="{FF2B5EF4-FFF2-40B4-BE49-F238E27FC236}">
                <a16:creationId xmlns:a16="http://schemas.microsoft.com/office/drawing/2014/main" id="{F31CA172-BAD8-6EF8-7A24-577962317C46}"/>
              </a:ext>
            </a:extLst>
          </p:cNvPr>
          <p:cNvSpPr txBox="1"/>
          <p:nvPr/>
        </p:nvSpPr>
        <p:spPr>
          <a:xfrm>
            <a:off x="9518076" y="1372558"/>
            <a:ext cx="1156914" cy="1200329"/>
          </a:xfrm>
          <a:prstGeom prst="rect">
            <a:avLst/>
          </a:prstGeom>
          <a:noFill/>
        </p:spPr>
        <p:txBody>
          <a:bodyPr wrap="square" rtlCol="0">
            <a:spAutoFit/>
          </a:bodyPr>
          <a:lstStyle/>
          <a:p>
            <a:pPr algn="ctr"/>
            <a:r>
              <a:rPr lang="en-GB" sz="3600" b="1" dirty="0"/>
              <a:t>U1</a:t>
            </a:r>
          </a:p>
          <a:p>
            <a:pPr algn="ctr"/>
            <a:r>
              <a:rPr lang="en-GB" sz="3600" b="1" dirty="0"/>
              <a:t>10%</a:t>
            </a:r>
            <a:endParaRPr lang="en-US" sz="3600" b="1" dirty="0"/>
          </a:p>
        </p:txBody>
      </p:sp>
      <p:sp>
        <p:nvSpPr>
          <p:cNvPr id="3" name="Subtitle 2">
            <a:extLst>
              <a:ext uri="{FF2B5EF4-FFF2-40B4-BE49-F238E27FC236}">
                <a16:creationId xmlns:a16="http://schemas.microsoft.com/office/drawing/2014/main" id="{D2EE77A4-9C2E-F5E8-6FFC-53C90757B360}"/>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sp>
        <p:nvSpPr>
          <p:cNvPr id="10" name="Subtitle 2">
            <a:extLst>
              <a:ext uri="{FF2B5EF4-FFF2-40B4-BE49-F238E27FC236}">
                <a16:creationId xmlns:a16="http://schemas.microsoft.com/office/drawing/2014/main" id="{23D522A5-A9AB-6091-D97C-33A5C66CBA6F}"/>
              </a:ext>
            </a:extLst>
          </p:cNvPr>
          <p:cNvSpPr txBox="1">
            <a:spLocks/>
          </p:cNvSpPr>
          <p:nvPr/>
        </p:nvSpPr>
        <p:spPr>
          <a:xfrm>
            <a:off x="9939129" y="547639"/>
            <a:ext cx="2104362" cy="453708"/>
          </a:xfrm>
          <a:prstGeom prst="rect">
            <a:avLst/>
          </a:prstGeom>
          <a:solidFill>
            <a:schemeClr val="bg1"/>
          </a:solidFill>
          <a:ln w="38100">
            <a:solidFill>
              <a:srgbClr val="FF0000"/>
            </a:solidFill>
          </a:ln>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u="none" strike="noStrike" baseline="0" dirty="0">
                <a:solidFill>
                  <a:srgbClr val="000000"/>
                </a:solidFill>
              </a:rPr>
              <a:t>Fundamentals</a:t>
            </a:r>
            <a:endParaRPr lang="en-US" b="1" dirty="0"/>
          </a:p>
        </p:txBody>
      </p:sp>
      <p:sp>
        <p:nvSpPr>
          <p:cNvPr id="24" name="TextBox 23">
            <a:extLst>
              <a:ext uri="{FF2B5EF4-FFF2-40B4-BE49-F238E27FC236}">
                <a16:creationId xmlns:a16="http://schemas.microsoft.com/office/drawing/2014/main" id="{0B99301F-F1D6-C9DF-AB4F-40DE4A50BE7D}"/>
              </a:ext>
            </a:extLst>
          </p:cNvPr>
          <p:cNvSpPr txBox="1"/>
          <p:nvPr/>
        </p:nvSpPr>
        <p:spPr>
          <a:xfrm>
            <a:off x="1628644" y="3499936"/>
            <a:ext cx="8915400" cy="2308324"/>
          </a:xfrm>
          <a:prstGeom prst="rect">
            <a:avLst/>
          </a:prstGeom>
          <a:solidFill>
            <a:schemeClr val="accent2">
              <a:lumMod val="20000"/>
              <a:lumOff val="80000"/>
            </a:schemeClr>
          </a:solidFill>
          <a:ln w="28575">
            <a:solidFill>
              <a:srgbClr val="CC1825"/>
            </a:solidFill>
          </a:ln>
        </p:spPr>
        <p:txBody>
          <a:bodyPr wrap="square" rtlCol="0">
            <a:spAutoFit/>
          </a:bodyPr>
          <a:lstStyle/>
          <a:p>
            <a:r>
              <a:rPr lang="en-GB" sz="1800" b="0" i="1" u="none" strike="noStrike" baseline="0" dirty="0">
                <a:solidFill>
                  <a:srgbClr val="000000"/>
                </a:solidFill>
                <a:latin typeface="AAAAAR+Arial-ItalicMT"/>
              </a:rPr>
              <a:t>Fundamentals </a:t>
            </a:r>
          </a:p>
          <a:p>
            <a:endParaRPr lang="en-GB" i="1" dirty="0">
              <a:solidFill>
                <a:srgbClr val="000000"/>
              </a:solidFill>
              <a:latin typeface="AAAAAR+Arial-ItalicMT"/>
            </a:endParaRPr>
          </a:p>
          <a:p>
            <a:pPr marL="342900" indent="-342900">
              <a:buFont typeface="+mj-lt"/>
              <a:buAutoNum type="arabicPeriod" startAt="6"/>
            </a:pPr>
            <a:r>
              <a:rPr lang="en-GB" sz="1800" b="1" i="0" u="none" strike="noStrike" baseline="0" dirty="0">
                <a:solidFill>
                  <a:srgbClr val="000000"/>
                </a:solidFill>
                <a:latin typeface="AAAAAM+Arial-BoldMT"/>
              </a:rPr>
              <a:t>On Fly-Balls Hit to the Outfield, U2’s AOR extends from F7 to F9, straight in and back or towards CF.  U1/U3 will cover F9/F7 respectively when moving toward the foul line.</a:t>
            </a:r>
          </a:p>
          <a:p>
            <a:pPr marL="342900" indent="-342900">
              <a:buFont typeface="+mj-lt"/>
              <a:buAutoNum type="arabicPeriod" startAt="6"/>
            </a:pPr>
            <a:endParaRPr lang="en-GB" sz="1800" b="1" i="0" u="none" strike="noStrike" baseline="0" dirty="0">
              <a:solidFill>
                <a:srgbClr val="000000"/>
              </a:solidFill>
              <a:latin typeface="AAAAAM+Arial-BoldMT"/>
            </a:endParaRPr>
          </a:p>
          <a:p>
            <a:pPr marL="342900" indent="-342900">
              <a:buFont typeface="+mj-lt"/>
              <a:buAutoNum type="arabicPeriod" startAt="6"/>
            </a:pPr>
            <a:r>
              <a:rPr lang="en-GB" sz="1800" b="1" i="0" u="none" strike="noStrike" baseline="0" dirty="0">
                <a:solidFill>
                  <a:srgbClr val="000000"/>
                </a:solidFill>
                <a:latin typeface="AAAAAM+Arial-BoldMT"/>
              </a:rPr>
              <a:t>If 2 umpires initially take the same fly-ball, the crew will defer to U2.  The other umpire will recover and rotate accordingly.  U2 is the “Quarterback” on all fly-balls hit to the outfield.</a:t>
            </a:r>
          </a:p>
        </p:txBody>
      </p:sp>
      <p:sp>
        <p:nvSpPr>
          <p:cNvPr id="25" name="Arrow: Left-Right 24">
            <a:extLst>
              <a:ext uri="{FF2B5EF4-FFF2-40B4-BE49-F238E27FC236}">
                <a16:creationId xmlns:a16="http://schemas.microsoft.com/office/drawing/2014/main" id="{E784B3C3-913F-309A-F974-27DFEE3162E9}"/>
              </a:ext>
            </a:extLst>
          </p:cNvPr>
          <p:cNvSpPr/>
          <p:nvPr/>
        </p:nvSpPr>
        <p:spPr>
          <a:xfrm rot="2668881">
            <a:off x="1472718" y="673555"/>
            <a:ext cx="1825200" cy="325060"/>
          </a:xfrm>
          <a:prstGeom prst="leftRightArrow">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Arrow: Left-Right 25">
            <a:extLst>
              <a:ext uri="{FF2B5EF4-FFF2-40B4-BE49-F238E27FC236}">
                <a16:creationId xmlns:a16="http://schemas.microsoft.com/office/drawing/2014/main" id="{3A3EA16A-DCBC-FE5D-3597-FB031BFB05CE}"/>
              </a:ext>
            </a:extLst>
          </p:cNvPr>
          <p:cNvSpPr/>
          <p:nvPr/>
        </p:nvSpPr>
        <p:spPr>
          <a:xfrm rot="8301129">
            <a:off x="8474326" y="904336"/>
            <a:ext cx="1825200" cy="325060"/>
          </a:xfrm>
          <a:prstGeom prst="leftRightArrow">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2755215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ppt_w</p:attrName>
                                        </p:attrNameLst>
                                      </p:cBhvr>
                                      <p:tavLst>
                                        <p:tav tm="0">
                                          <p:val>
                                            <p:fltVal val="0"/>
                                          </p:val>
                                        </p:tav>
                                        <p:tav tm="100000">
                                          <p:val>
                                            <p:strVal val="#ppt_w"/>
                                          </p:val>
                                        </p:tav>
                                      </p:tavLst>
                                    </p:anim>
                                    <p:anim calcmode="lin" valueType="num">
                                      <p:cBhvr>
                                        <p:cTn id="8" dur="500" fill="hold"/>
                                        <p:tgtEl>
                                          <p:spTgt spid="25"/>
                                        </p:tgtEl>
                                        <p:attrNameLst>
                                          <p:attrName>ppt_h</p:attrName>
                                        </p:attrNameLst>
                                      </p:cBhvr>
                                      <p:tavLst>
                                        <p:tav tm="0">
                                          <p:val>
                                            <p:fltVal val="0"/>
                                          </p:val>
                                        </p:tav>
                                        <p:tav tm="100000">
                                          <p:val>
                                            <p:strVal val="#ppt_h"/>
                                          </p:val>
                                        </p:tav>
                                      </p:tavLst>
                                    </p:anim>
                                    <p:animEffect transition="in" filter="fade">
                                      <p:cBhvr>
                                        <p:cTn id="9" dur="500"/>
                                        <p:tgtEl>
                                          <p:spTgt spid="25"/>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6"/>
                                        </p:tgtEl>
                                        <p:attrNameLst>
                                          <p:attrName>style.visibility</p:attrName>
                                        </p:attrNameLst>
                                      </p:cBhvr>
                                      <p:to>
                                        <p:strVal val="visible"/>
                                      </p:to>
                                    </p:set>
                                    <p:anim calcmode="lin" valueType="num">
                                      <p:cBhvr>
                                        <p:cTn id="12" dur="500" fill="hold"/>
                                        <p:tgtEl>
                                          <p:spTgt spid="26"/>
                                        </p:tgtEl>
                                        <p:attrNameLst>
                                          <p:attrName>ppt_w</p:attrName>
                                        </p:attrNameLst>
                                      </p:cBhvr>
                                      <p:tavLst>
                                        <p:tav tm="0">
                                          <p:val>
                                            <p:fltVal val="0"/>
                                          </p:val>
                                        </p:tav>
                                        <p:tav tm="100000">
                                          <p:val>
                                            <p:strVal val="#ppt_w"/>
                                          </p:val>
                                        </p:tav>
                                      </p:tavLst>
                                    </p:anim>
                                    <p:anim calcmode="lin" valueType="num">
                                      <p:cBhvr>
                                        <p:cTn id="13" dur="500" fill="hold"/>
                                        <p:tgtEl>
                                          <p:spTgt spid="26"/>
                                        </p:tgtEl>
                                        <p:attrNameLst>
                                          <p:attrName>ppt_h</p:attrName>
                                        </p:attrNameLst>
                                      </p:cBhvr>
                                      <p:tavLst>
                                        <p:tav tm="0">
                                          <p:val>
                                            <p:fltVal val="0"/>
                                          </p:val>
                                        </p:tav>
                                        <p:tav tm="100000">
                                          <p:val>
                                            <p:strVal val="#ppt_h"/>
                                          </p:val>
                                        </p:tav>
                                      </p:tavLst>
                                    </p:anim>
                                    <p:animEffect transition="in" filter="fade">
                                      <p:cBhvr>
                                        <p:cTn id="14"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794102-7FE1-9BF7-0524-05E8C030DEBE}"/>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4CCBC86A-7AA0-7EDC-B472-E44F998661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4904AB4D-48AD-D295-0DDB-EA4E92597317}"/>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61DC4116-26DF-CF2A-DF7F-D2D12D92D49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sp>
        <p:nvSpPr>
          <p:cNvPr id="2" name="Rectangle 1">
            <a:extLst>
              <a:ext uri="{FF2B5EF4-FFF2-40B4-BE49-F238E27FC236}">
                <a16:creationId xmlns:a16="http://schemas.microsoft.com/office/drawing/2014/main" id="{FBA37278-E00E-E175-BE45-C3EB6C2F98D2}"/>
              </a:ext>
            </a:extLst>
          </p:cNvPr>
          <p:cNvSpPr/>
          <p:nvPr/>
        </p:nvSpPr>
        <p:spPr>
          <a:xfrm rot="2707398">
            <a:off x="1881809" y="5102087"/>
            <a:ext cx="2001078" cy="60297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C3C1555C-D70A-A9DC-A979-DBE46BEC056F}"/>
              </a:ext>
            </a:extLst>
          </p:cNvPr>
          <p:cNvSpPr/>
          <p:nvPr/>
        </p:nvSpPr>
        <p:spPr>
          <a:xfrm rot="2809400">
            <a:off x="2491407" y="5320749"/>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3B590C94-7920-B4C3-3EB5-54D2832772B3}"/>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ubtitle 2">
            <a:extLst>
              <a:ext uri="{FF2B5EF4-FFF2-40B4-BE49-F238E27FC236}">
                <a16:creationId xmlns:a16="http://schemas.microsoft.com/office/drawing/2014/main" id="{98FB2C85-0ADA-E4D1-58F8-E25E096B08A1}"/>
              </a:ext>
            </a:extLst>
          </p:cNvPr>
          <p:cNvSpPr txBox="1">
            <a:spLocks/>
          </p:cNvSpPr>
          <p:nvPr/>
        </p:nvSpPr>
        <p:spPr>
          <a:xfrm>
            <a:off x="9939129" y="547639"/>
            <a:ext cx="1860539" cy="207734"/>
          </a:xfrm>
          <a:prstGeom prst="rect">
            <a:avLst/>
          </a:prstGeom>
          <a:solidFill>
            <a:schemeClr val="bg1"/>
          </a:solidFill>
          <a:ln w="38100">
            <a:solidFill>
              <a:srgbClr val="FF0000"/>
            </a:solidFill>
          </a:ln>
        </p:spPr>
        <p:txBody>
          <a:bodyPr vert="horz" lIns="91440" tIns="45720" rIns="91440" bIns="45720" rtlCol="0">
            <a:normAutofit fontScale="4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400" b="1" u="none" strike="noStrike" baseline="0" dirty="0">
                <a:solidFill>
                  <a:srgbClr val="000000"/>
                </a:solidFill>
                <a:latin typeface="AAAAAR+Arial-ItalicMT"/>
              </a:rPr>
              <a:t>PHILOSOPHY</a:t>
            </a:r>
            <a:endParaRPr lang="en-US" b="1" dirty="0"/>
          </a:p>
        </p:txBody>
      </p:sp>
      <p:sp>
        <p:nvSpPr>
          <p:cNvPr id="8" name="TextBox 7">
            <a:extLst>
              <a:ext uri="{FF2B5EF4-FFF2-40B4-BE49-F238E27FC236}">
                <a16:creationId xmlns:a16="http://schemas.microsoft.com/office/drawing/2014/main" id="{95415FCE-406C-33F9-5350-B06534EBA08A}"/>
              </a:ext>
            </a:extLst>
          </p:cNvPr>
          <p:cNvSpPr txBox="1"/>
          <p:nvPr/>
        </p:nvSpPr>
        <p:spPr>
          <a:xfrm>
            <a:off x="1490472" y="721945"/>
            <a:ext cx="8915400" cy="3416320"/>
          </a:xfrm>
          <a:prstGeom prst="rect">
            <a:avLst/>
          </a:prstGeom>
          <a:solidFill>
            <a:schemeClr val="accent2">
              <a:lumMod val="20000"/>
              <a:lumOff val="80000"/>
            </a:schemeClr>
          </a:solidFill>
        </p:spPr>
        <p:txBody>
          <a:bodyPr wrap="square" rtlCol="0">
            <a:spAutoFit/>
          </a:bodyPr>
          <a:lstStyle/>
          <a:p>
            <a:r>
              <a:rPr lang="en-GB" sz="1800" b="0" i="1" u="none" strike="noStrike" baseline="0" dirty="0">
                <a:solidFill>
                  <a:srgbClr val="000000"/>
                </a:solidFill>
                <a:latin typeface="AAAAAR+Arial-ItalicMT"/>
              </a:rPr>
              <a:t>Fundamentals </a:t>
            </a:r>
          </a:p>
          <a:p>
            <a:endParaRPr lang="en-GB" i="1" dirty="0">
              <a:solidFill>
                <a:srgbClr val="000000"/>
              </a:solidFill>
              <a:latin typeface="AAAAAR+Arial-ItalicMT"/>
            </a:endParaRPr>
          </a:p>
          <a:p>
            <a:pPr marL="342900" indent="-342900">
              <a:buFont typeface="+mj-lt"/>
              <a:buAutoNum type="arabicPeriod" startAt="8"/>
            </a:pPr>
            <a:r>
              <a:rPr lang="en-GB" sz="1800" b="1" i="0" u="none" strike="noStrike" baseline="0" dirty="0">
                <a:solidFill>
                  <a:srgbClr val="000000"/>
                </a:solidFill>
                <a:latin typeface="AAAAAM+Arial-BoldMT"/>
              </a:rPr>
              <a:t>When in rotation, retouches (tag-up attempts) will advance to the umpire positioned at the base ahead of the runner (Exception: R1 Only in Full Rotation = U1 Takes R1’s retouch).</a:t>
            </a:r>
          </a:p>
          <a:p>
            <a:pPr marL="342900" indent="-342900">
              <a:buFont typeface="+mj-lt"/>
              <a:buAutoNum type="arabicPeriod" startAt="8"/>
            </a:pPr>
            <a:endParaRPr lang="en-GB" sz="1800" b="1" i="0" u="none" strike="noStrike" baseline="0" dirty="0">
              <a:solidFill>
                <a:srgbClr val="000000"/>
              </a:solidFill>
              <a:latin typeface="AAAAAM+Arial-BoldMT"/>
            </a:endParaRPr>
          </a:p>
          <a:p>
            <a:pPr marL="342900" indent="-342900">
              <a:buFont typeface="+mj-lt"/>
              <a:buAutoNum type="arabicPeriod" startAt="8"/>
            </a:pPr>
            <a:r>
              <a:rPr lang="en-GB" sz="1800" b="1" i="0" u="none" strike="noStrike" baseline="0" dirty="0">
                <a:solidFill>
                  <a:srgbClr val="000000"/>
                </a:solidFill>
                <a:latin typeface="AAAAAM+Arial-BoldMT"/>
              </a:rPr>
              <a:t>On Fly-Balls Hit in the Infield:</a:t>
            </a:r>
          </a:p>
          <a:p>
            <a:pPr marL="800100" lvl="1" indent="-342900">
              <a:buFont typeface="+mj-lt"/>
              <a:buAutoNum type="alphaLcParenR"/>
            </a:pPr>
            <a:r>
              <a:rPr lang="en-GB" b="1" i="0" u="none" strike="noStrike" baseline="0" dirty="0">
                <a:solidFill>
                  <a:srgbClr val="000000"/>
                </a:solidFill>
                <a:latin typeface="AAAAAM+Arial-BoldMT"/>
              </a:rPr>
              <a:t>PU will take all C/NC fielded above the waist of the fielder or anytime C/NC occurs on the infield grass.</a:t>
            </a:r>
          </a:p>
          <a:p>
            <a:pPr marL="800100" lvl="1" indent="-342900">
              <a:buFont typeface="+mj-lt"/>
              <a:buAutoNum type="alphaLcParenR"/>
            </a:pPr>
            <a:r>
              <a:rPr lang="en-GB" b="1" i="0" u="none" strike="noStrike" baseline="0" dirty="0">
                <a:solidFill>
                  <a:srgbClr val="000000"/>
                </a:solidFill>
                <a:latin typeface="AAAAAM+Arial-BoldMT"/>
              </a:rPr>
              <a:t>Open Glove Theory will apply on fly-balls or line-drives hit below the fielder’s waist.  The Open Glove Theory means the umpire to whom the fielder’s glove is opening will be responsible for ruling C/NC.</a:t>
            </a:r>
          </a:p>
        </p:txBody>
      </p:sp>
      <p:sp>
        <p:nvSpPr>
          <p:cNvPr id="10" name="Subtitle 2">
            <a:extLst>
              <a:ext uri="{FF2B5EF4-FFF2-40B4-BE49-F238E27FC236}">
                <a16:creationId xmlns:a16="http://schemas.microsoft.com/office/drawing/2014/main" id="{76BFB282-0558-734D-9F18-F8EE4C172773}"/>
              </a:ext>
            </a:extLst>
          </p:cNvPr>
          <p:cNvSpPr txBox="1">
            <a:spLocks/>
          </p:cNvSpPr>
          <p:nvPr/>
        </p:nvSpPr>
        <p:spPr>
          <a:xfrm>
            <a:off x="9939129" y="547639"/>
            <a:ext cx="2104362" cy="453708"/>
          </a:xfrm>
          <a:prstGeom prst="rect">
            <a:avLst/>
          </a:prstGeom>
          <a:solidFill>
            <a:schemeClr val="bg1"/>
          </a:solidFill>
          <a:ln w="38100">
            <a:solidFill>
              <a:srgbClr val="FF0000"/>
            </a:solidFill>
          </a:ln>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u="none" strike="noStrike" baseline="0" dirty="0">
                <a:solidFill>
                  <a:srgbClr val="000000"/>
                </a:solidFill>
              </a:rPr>
              <a:t>Fundamentals</a:t>
            </a:r>
            <a:endParaRPr lang="en-US" b="1" dirty="0"/>
          </a:p>
        </p:txBody>
      </p:sp>
    </p:spTree>
    <p:extLst>
      <p:ext uri="{BB962C8B-B14F-4D97-AF65-F5344CB8AC3E}">
        <p14:creationId xmlns:p14="http://schemas.microsoft.com/office/powerpoint/2010/main" val="408111420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98121A-BD8C-1C93-884E-047456C04AF4}"/>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5909E81C-B388-A909-44E6-A8608A372D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71B4706C-E250-299C-BC62-1CE1C05F6B1E}"/>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AE3D4BA0-C67A-435E-5E94-BBA6E8010EA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sp>
        <p:nvSpPr>
          <p:cNvPr id="2" name="Rectangle 1">
            <a:extLst>
              <a:ext uri="{FF2B5EF4-FFF2-40B4-BE49-F238E27FC236}">
                <a16:creationId xmlns:a16="http://schemas.microsoft.com/office/drawing/2014/main" id="{AFCABA5E-BA67-BE5D-6A70-EE503D31533E}"/>
              </a:ext>
            </a:extLst>
          </p:cNvPr>
          <p:cNvSpPr/>
          <p:nvPr/>
        </p:nvSpPr>
        <p:spPr>
          <a:xfrm rot="2707398">
            <a:off x="1881809" y="5102087"/>
            <a:ext cx="2001078" cy="60297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914EAD06-4D98-0184-E7F9-27925EBAC57E}"/>
              </a:ext>
            </a:extLst>
          </p:cNvPr>
          <p:cNvSpPr/>
          <p:nvPr/>
        </p:nvSpPr>
        <p:spPr>
          <a:xfrm rot="2809400">
            <a:off x="2491407" y="5320749"/>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CF48F4A0-A97F-8F47-F6A8-0041D84426DB}"/>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ubtitle 2">
            <a:extLst>
              <a:ext uri="{FF2B5EF4-FFF2-40B4-BE49-F238E27FC236}">
                <a16:creationId xmlns:a16="http://schemas.microsoft.com/office/drawing/2014/main" id="{3D606C91-F2F0-34A0-2708-9CDC999B1956}"/>
              </a:ext>
            </a:extLst>
          </p:cNvPr>
          <p:cNvSpPr txBox="1">
            <a:spLocks/>
          </p:cNvSpPr>
          <p:nvPr/>
        </p:nvSpPr>
        <p:spPr>
          <a:xfrm>
            <a:off x="9939129" y="547639"/>
            <a:ext cx="1860539" cy="207734"/>
          </a:xfrm>
          <a:prstGeom prst="rect">
            <a:avLst/>
          </a:prstGeom>
          <a:solidFill>
            <a:schemeClr val="bg1"/>
          </a:solidFill>
          <a:ln w="38100">
            <a:solidFill>
              <a:srgbClr val="FF0000"/>
            </a:solidFill>
          </a:ln>
        </p:spPr>
        <p:txBody>
          <a:bodyPr vert="horz" lIns="91440" tIns="45720" rIns="91440" bIns="45720" rtlCol="0">
            <a:normAutofit fontScale="4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400" b="1" u="none" strike="noStrike" baseline="0" dirty="0">
                <a:solidFill>
                  <a:srgbClr val="000000"/>
                </a:solidFill>
                <a:latin typeface="AAAAAR+Arial-ItalicMT"/>
              </a:rPr>
              <a:t>PHILOSOPHY</a:t>
            </a:r>
            <a:endParaRPr lang="en-US" b="1" dirty="0"/>
          </a:p>
        </p:txBody>
      </p:sp>
      <p:sp>
        <p:nvSpPr>
          <p:cNvPr id="8" name="TextBox 7">
            <a:extLst>
              <a:ext uri="{FF2B5EF4-FFF2-40B4-BE49-F238E27FC236}">
                <a16:creationId xmlns:a16="http://schemas.microsoft.com/office/drawing/2014/main" id="{B5FFF16E-6765-0F0F-E88C-A76189658AFC}"/>
              </a:ext>
            </a:extLst>
          </p:cNvPr>
          <p:cNvSpPr txBox="1"/>
          <p:nvPr/>
        </p:nvSpPr>
        <p:spPr>
          <a:xfrm>
            <a:off x="1490472" y="721945"/>
            <a:ext cx="8915400" cy="2585323"/>
          </a:xfrm>
          <a:prstGeom prst="rect">
            <a:avLst/>
          </a:prstGeom>
          <a:solidFill>
            <a:schemeClr val="accent2">
              <a:lumMod val="20000"/>
              <a:lumOff val="80000"/>
            </a:schemeClr>
          </a:solidFill>
        </p:spPr>
        <p:txBody>
          <a:bodyPr wrap="square" rtlCol="0">
            <a:spAutoFit/>
          </a:bodyPr>
          <a:lstStyle/>
          <a:p>
            <a:r>
              <a:rPr lang="en-GB" sz="1800" b="0" i="1" u="none" strike="noStrike" baseline="0" dirty="0">
                <a:solidFill>
                  <a:srgbClr val="000000"/>
                </a:solidFill>
                <a:latin typeface="AAAAAR+Arial-ItalicMT"/>
              </a:rPr>
              <a:t>Fundamentals </a:t>
            </a:r>
          </a:p>
          <a:p>
            <a:endParaRPr lang="en-GB" i="1" dirty="0">
              <a:solidFill>
                <a:srgbClr val="000000"/>
              </a:solidFill>
              <a:latin typeface="AAAAAR+Arial-ItalicMT"/>
            </a:endParaRPr>
          </a:p>
          <a:p>
            <a:pPr marL="342900" indent="-342900">
              <a:buFont typeface="+mj-lt"/>
              <a:buAutoNum type="arabicPeriod" startAt="10"/>
            </a:pPr>
            <a:r>
              <a:rPr lang="en-GB" sz="1800" b="1" i="0" u="none" strike="noStrike" baseline="0" dirty="0">
                <a:solidFill>
                  <a:srgbClr val="000000"/>
                </a:solidFill>
                <a:latin typeface="AAAAAM+Arial-BoldMT"/>
              </a:rPr>
              <a:t>To execute the 4-Umpire System effectively, umpires must Think, Read, and Respond:</a:t>
            </a:r>
          </a:p>
          <a:p>
            <a:pPr marL="342900" indent="-342900">
              <a:buAutoNum type="arabicPeriod" startAt="10"/>
            </a:pPr>
            <a:endParaRPr lang="en-GB" sz="1800" b="1" i="0" u="none" strike="noStrike" baseline="0" dirty="0">
              <a:solidFill>
                <a:srgbClr val="000000"/>
              </a:solidFill>
              <a:latin typeface="AAAAAM+Arial-BoldMT"/>
            </a:endParaRPr>
          </a:p>
          <a:p>
            <a:pPr marL="800100" lvl="1" indent="-342900">
              <a:buFont typeface="+mj-lt"/>
              <a:buAutoNum type="alphaLcParenR"/>
            </a:pPr>
            <a:r>
              <a:rPr lang="en-GB" b="1" i="0" u="none" strike="noStrike" baseline="0" dirty="0">
                <a:solidFill>
                  <a:srgbClr val="000000"/>
                </a:solidFill>
                <a:latin typeface="AAAAAM+Arial-BoldMT"/>
              </a:rPr>
              <a:t>Think ahead pre-pitch – know what to “DOO:”</a:t>
            </a:r>
          </a:p>
          <a:p>
            <a:pPr marL="800100" lvl="1" indent="-342900">
              <a:buFont typeface="+mj-lt"/>
              <a:buAutoNum type="alphaLcParenR"/>
            </a:pPr>
            <a:r>
              <a:rPr lang="en-GB" b="1" i="0" u="none" strike="noStrike" baseline="0" dirty="0">
                <a:solidFill>
                  <a:srgbClr val="000000"/>
                </a:solidFill>
                <a:latin typeface="AAAAAM+Arial-BoldMT"/>
              </a:rPr>
              <a:t>Read: With the ball in the air, read the fielders and your partner(s):</a:t>
            </a:r>
          </a:p>
          <a:p>
            <a:pPr marL="800100" lvl="1" indent="-342900">
              <a:buFont typeface="+mj-lt"/>
              <a:buAutoNum type="alphaLcParenR"/>
            </a:pPr>
            <a:r>
              <a:rPr lang="en-GB" b="1" i="0" u="none" strike="noStrike" baseline="0" dirty="0">
                <a:solidFill>
                  <a:srgbClr val="000000"/>
                </a:solidFill>
                <a:latin typeface="AAAAAM+Arial-BoldMT"/>
              </a:rPr>
              <a:t>Respond: We should have the appropriate umpire out for C/NC on every-fly ball to the outfield:</a:t>
            </a:r>
          </a:p>
          <a:p>
            <a:endParaRPr lang="en-GB" sz="1800" b="1" i="0" u="none" strike="noStrike" baseline="0" dirty="0">
              <a:solidFill>
                <a:srgbClr val="000000"/>
              </a:solidFill>
              <a:latin typeface="AAAAAM+Arial-BoldMT"/>
            </a:endParaRPr>
          </a:p>
        </p:txBody>
      </p:sp>
      <p:sp>
        <p:nvSpPr>
          <p:cNvPr id="10" name="Subtitle 2">
            <a:extLst>
              <a:ext uri="{FF2B5EF4-FFF2-40B4-BE49-F238E27FC236}">
                <a16:creationId xmlns:a16="http://schemas.microsoft.com/office/drawing/2014/main" id="{13A80841-2E47-4865-4F29-E4D1EA43F4E7}"/>
              </a:ext>
            </a:extLst>
          </p:cNvPr>
          <p:cNvSpPr txBox="1">
            <a:spLocks/>
          </p:cNvSpPr>
          <p:nvPr/>
        </p:nvSpPr>
        <p:spPr>
          <a:xfrm>
            <a:off x="9939129" y="547639"/>
            <a:ext cx="2104362" cy="453708"/>
          </a:xfrm>
          <a:prstGeom prst="rect">
            <a:avLst/>
          </a:prstGeom>
          <a:solidFill>
            <a:schemeClr val="bg1"/>
          </a:solidFill>
          <a:ln w="38100">
            <a:solidFill>
              <a:srgbClr val="FF0000"/>
            </a:solidFill>
          </a:ln>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u="none" strike="noStrike" baseline="0" dirty="0">
                <a:solidFill>
                  <a:srgbClr val="000000"/>
                </a:solidFill>
              </a:rPr>
              <a:t>Fundamentals</a:t>
            </a:r>
            <a:endParaRPr lang="en-US" b="1" dirty="0"/>
          </a:p>
        </p:txBody>
      </p:sp>
    </p:spTree>
    <p:extLst>
      <p:ext uri="{BB962C8B-B14F-4D97-AF65-F5344CB8AC3E}">
        <p14:creationId xmlns:p14="http://schemas.microsoft.com/office/powerpoint/2010/main" val="66322615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2D18B2-A6E2-B2BA-E97C-4BB3281F138E}"/>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BCA38609-7E45-B242-FD2F-FEA0455E4E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E9894F18-ABFF-73F0-6A61-5934D1F42E9D}"/>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0C33B3EC-BA5C-6539-0539-FF5B9D63F7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sp>
        <p:nvSpPr>
          <p:cNvPr id="2" name="Rectangle 1">
            <a:extLst>
              <a:ext uri="{FF2B5EF4-FFF2-40B4-BE49-F238E27FC236}">
                <a16:creationId xmlns:a16="http://schemas.microsoft.com/office/drawing/2014/main" id="{C35FB6E9-27CC-BF4D-85BF-FFD434FB0E2A}"/>
              </a:ext>
            </a:extLst>
          </p:cNvPr>
          <p:cNvSpPr/>
          <p:nvPr/>
        </p:nvSpPr>
        <p:spPr>
          <a:xfrm rot="2707398">
            <a:off x="1881809" y="5102087"/>
            <a:ext cx="2001078" cy="60297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F96EFC8-0038-9624-553E-BB9A50679F03}"/>
              </a:ext>
            </a:extLst>
          </p:cNvPr>
          <p:cNvSpPr/>
          <p:nvPr/>
        </p:nvSpPr>
        <p:spPr>
          <a:xfrm rot="2809400">
            <a:off x="2491407" y="5320749"/>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A3F9AB83-1B8A-83A3-B5E3-8F213A00B115}"/>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1083453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BA2D3B-5C2D-2CC2-3AB1-33047D52A6D4}"/>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CF1FC4B7-16CF-77DC-FE19-5E45CBC0BF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04B4500B-EC3D-E1A1-3134-7C31EA7E7A98}"/>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7A2EC40A-6C74-842D-A316-FB4F18E6080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sp>
        <p:nvSpPr>
          <p:cNvPr id="2" name="Rectangle 1">
            <a:extLst>
              <a:ext uri="{FF2B5EF4-FFF2-40B4-BE49-F238E27FC236}">
                <a16:creationId xmlns:a16="http://schemas.microsoft.com/office/drawing/2014/main" id="{F0AA91D0-EC53-615E-5A2F-966D1CE1948F}"/>
              </a:ext>
            </a:extLst>
          </p:cNvPr>
          <p:cNvSpPr/>
          <p:nvPr/>
        </p:nvSpPr>
        <p:spPr>
          <a:xfrm rot="2707398">
            <a:off x="1881809" y="5102087"/>
            <a:ext cx="2001078" cy="60297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16EC2455-E078-CF57-835E-FC7C51808F17}"/>
              </a:ext>
            </a:extLst>
          </p:cNvPr>
          <p:cNvSpPr/>
          <p:nvPr/>
        </p:nvSpPr>
        <p:spPr>
          <a:xfrm rot="2809400">
            <a:off x="2491407" y="5320749"/>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294BE76-ABC6-8EFD-A709-7C94DE427F76}"/>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ubtitle 2">
            <a:extLst>
              <a:ext uri="{FF2B5EF4-FFF2-40B4-BE49-F238E27FC236}">
                <a16:creationId xmlns:a16="http://schemas.microsoft.com/office/drawing/2014/main" id="{237B4146-20C3-EC78-EC5D-92980EE38647}"/>
              </a:ext>
            </a:extLst>
          </p:cNvPr>
          <p:cNvSpPr txBox="1">
            <a:spLocks/>
          </p:cNvSpPr>
          <p:nvPr/>
        </p:nvSpPr>
        <p:spPr>
          <a:xfrm>
            <a:off x="9939129" y="547639"/>
            <a:ext cx="1860539" cy="207734"/>
          </a:xfrm>
          <a:prstGeom prst="rect">
            <a:avLst/>
          </a:prstGeom>
          <a:solidFill>
            <a:schemeClr val="bg1"/>
          </a:solidFill>
          <a:ln w="38100">
            <a:solidFill>
              <a:srgbClr val="FF0000"/>
            </a:solidFill>
          </a:ln>
        </p:spPr>
        <p:txBody>
          <a:bodyPr vert="horz" lIns="91440" tIns="45720" rIns="91440" bIns="45720" rtlCol="0">
            <a:normAutofit fontScale="4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400" b="1" u="none" strike="noStrike" baseline="0" dirty="0">
                <a:solidFill>
                  <a:srgbClr val="000000"/>
                </a:solidFill>
                <a:latin typeface="AAAAAR+Arial-ItalicMT"/>
              </a:rPr>
              <a:t>PHILOSOPHY</a:t>
            </a:r>
            <a:endParaRPr lang="en-US" b="1" dirty="0"/>
          </a:p>
        </p:txBody>
      </p:sp>
      <p:sp>
        <p:nvSpPr>
          <p:cNvPr id="8" name="TextBox 7">
            <a:extLst>
              <a:ext uri="{FF2B5EF4-FFF2-40B4-BE49-F238E27FC236}">
                <a16:creationId xmlns:a16="http://schemas.microsoft.com/office/drawing/2014/main" id="{963EF2D3-96CB-77CF-223F-FBF8D2D14E74}"/>
              </a:ext>
            </a:extLst>
          </p:cNvPr>
          <p:cNvSpPr txBox="1"/>
          <p:nvPr/>
        </p:nvSpPr>
        <p:spPr>
          <a:xfrm>
            <a:off x="1490472" y="721945"/>
            <a:ext cx="8915400" cy="5416868"/>
          </a:xfrm>
          <a:prstGeom prst="rect">
            <a:avLst/>
          </a:prstGeom>
          <a:solidFill>
            <a:schemeClr val="accent2">
              <a:lumMod val="20000"/>
              <a:lumOff val="80000"/>
            </a:schemeClr>
          </a:solidFill>
        </p:spPr>
        <p:txBody>
          <a:bodyPr wrap="square" rtlCol="0">
            <a:spAutoFit/>
          </a:bodyPr>
          <a:lstStyle/>
          <a:p>
            <a:r>
              <a:rPr lang="en-GB" sz="1800" b="0" i="1" u="none" strike="noStrike" baseline="0" dirty="0">
                <a:solidFill>
                  <a:srgbClr val="000000"/>
                </a:solidFill>
                <a:latin typeface="AAAAAR+Arial-ItalicMT"/>
              </a:rPr>
              <a:t>Fundamentals </a:t>
            </a:r>
          </a:p>
          <a:p>
            <a:endParaRPr lang="en-GB" i="1" dirty="0">
              <a:solidFill>
                <a:srgbClr val="000000"/>
              </a:solidFill>
              <a:latin typeface="AAAAAR+Arial-ItalicMT"/>
            </a:endParaRPr>
          </a:p>
          <a:p>
            <a:pPr>
              <a:buSzPct val="200000"/>
            </a:pPr>
            <a:r>
              <a:rPr lang="en-GB" sz="3200" b="1" i="0" u="none" strike="noStrike" baseline="0" dirty="0">
                <a:solidFill>
                  <a:srgbClr val="000000"/>
                </a:solidFill>
                <a:latin typeface="AAAAAM+Arial-BoldMT"/>
              </a:rPr>
              <a:t>Think ahead pre-pitch – know what to “DOO:”</a:t>
            </a:r>
          </a:p>
          <a:p>
            <a:pPr>
              <a:buSzPct val="200000"/>
            </a:pPr>
            <a:endParaRPr lang="en-GB" sz="3200" b="1" i="0" u="none" strike="noStrike" baseline="0" dirty="0">
              <a:solidFill>
                <a:srgbClr val="000000"/>
              </a:solidFill>
              <a:latin typeface="AAAAAM+Arial-BoldMT"/>
            </a:endParaRPr>
          </a:p>
          <a:p>
            <a:pPr marL="800100" lvl="1" indent="-342900">
              <a:buFont typeface="+mj-lt"/>
              <a:buAutoNum type="alphaLcParenR"/>
            </a:pPr>
            <a:r>
              <a:rPr lang="en-GB" sz="2400" b="1" i="0" u="none" strike="noStrike" baseline="0" dirty="0">
                <a:solidFill>
                  <a:srgbClr val="000000"/>
                </a:solidFill>
                <a:latin typeface="AAAAAM+Arial-BoldMT"/>
              </a:rPr>
              <a:t>Move </a:t>
            </a:r>
            <a:r>
              <a:rPr lang="en-GB" sz="3600" b="1" i="0" u="sng" strike="noStrike" baseline="0" dirty="0">
                <a:solidFill>
                  <a:srgbClr val="000000"/>
                </a:solidFill>
                <a:latin typeface="AAAAAM+Arial-BoldMT"/>
              </a:rPr>
              <a:t>D</a:t>
            </a:r>
            <a:r>
              <a:rPr lang="en-GB" sz="2400" b="1" i="0" u="none" strike="noStrike" baseline="0" dirty="0">
                <a:solidFill>
                  <a:srgbClr val="000000"/>
                </a:solidFill>
                <a:latin typeface="AAAAAM+Arial-BoldMT"/>
              </a:rPr>
              <a:t>own to PoB, or</a:t>
            </a:r>
          </a:p>
          <a:p>
            <a:pPr marL="800100" lvl="1" indent="-342900">
              <a:buFont typeface="+mj-lt"/>
              <a:buAutoNum type="alphaLcParenR"/>
            </a:pPr>
            <a:r>
              <a:rPr lang="en-GB" sz="2400" b="1" i="0" u="none" strike="noStrike" baseline="0" dirty="0">
                <a:solidFill>
                  <a:srgbClr val="000000"/>
                </a:solidFill>
                <a:latin typeface="AAAAAM+Arial-BoldMT"/>
              </a:rPr>
              <a:t>Move </a:t>
            </a:r>
            <a:r>
              <a:rPr lang="en-GB" sz="3600" b="1" i="0" u="sng" strike="noStrike" baseline="0" dirty="0">
                <a:solidFill>
                  <a:srgbClr val="000000"/>
                </a:solidFill>
                <a:latin typeface="AAAAAM+Arial-BoldMT"/>
              </a:rPr>
              <a:t>O</a:t>
            </a:r>
            <a:r>
              <a:rPr lang="en-GB" sz="2400" b="1" i="0" u="none" strike="noStrike" baseline="0" dirty="0">
                <a:solidFill>
                  <a:srgbClr val="000000"/>
                </a:solidFill>
                <a:latin typeface="AAAAAM+Arial-BoldMT"/>
              </a:rPr>
              <a:t>ut to cover C/NC in their AOR, or</a:t>
            </a:r>
          </a:p>
          <a:p>
            <a:pPr marL="800100" lvl="1" indent="-342900">
              <a:buFont typeface="+mj-lt"/>
              <a:buAutoNum type="alphaLcParenR"/>
            </a:pPr>
            <a:r>
              <a:rPr lang="en-GB" sz="2400" b="1" i="0" u="none" strike="noStrike" baseline="0" dirty="0">
                <a:solidFill>
                  <a:srgbClr val="000000"/>
                </a:solidFill>
                <a:latin typeface="AAAAAM+Arial-BoldMT"/>
              </a:rPr>
              <a:t>Move </a:t>
            </a:r>
            <a:r>
              <a:rPr lang="en-GB" sz="3600" b="1" i="0" u="sng" strike="noStrike" baseline="0" dirty="0">
                <a:solidFill>
                  <a:srgbClr val="000000"/>
                </a:solidFill>
                <a:latin typeface="AAAAAM+Arial-BoldMT"/>
              </a:rPr>
              <a:t>O</a:t>
            </a:r>
            <a:r>
              <a:rPr lang="en-GB" sz="2400" b="1" i="0" u="none" strike="noStrike" baseline="0" dirty="0">
                <a:solidFill>
                  <a:srgbClr val="000000"/>
                </a:solidFill>
                <a:latin typeface="AAAAAM+Arial-BoldMT"/>
              </a:rPr>
              <a:t>ver to cover another base(s) in rotation.</a:t>
            </a:r>
          </a:p>
          <a:p>
            <a:pPr marL="800100" lvl="1" indent="-342900">
              <a:buFont typeface="+mj-lt"/>
              <a:buAutoNum type="alphaLcParenR"/>
            </a:pPr>
            <a:r>
              <a:rPr lang="en-GB" sz="2400" b="1" i="0" u="none" strike="noStrike" baseline="0" dirty="0">
                <a:solidFill>
                  <a:srgbClr val="000000"/>
                </a:solidFill>
                <a:latin typeface="AAAAAM+Arial-BoldMT"/>
              </a:rPr>
              <a:t>Pre-Pitch Communication – signal to your partners by pointing to your responsibility given the situation.  Signals should be initiated by the Plate Umpire but must be done by all umpires.</a:t>
            </a:r>
          </a:p>
          <a:p>
            <a:pPr marL="800100" lvl="1" indent="-342900">
              <a:buFont typeface="+mj-lt"/>
              <a:buAutoNum type="alphaLcParenR"/>
            </a:pPr>
            <a:r>
              <a:rPr lang="en-GB" sz="2400" b="1" i="0" u="none" strike="noStrike" baseline="0" dirty="0">
                <a:solidFill>
                  <a:srgbClr val="000000"/>
                </a:solidFill>
                <a:latin typeface="AAAAAM+Arial-BoldMT"/>
              </a:rPr>
              <a:t>Check Fielders – knowing the positioning of fielders to help define each umpire’s AOR.</a:t>
            </a:r>
          </a:p>
          <a:p>
            <a:pPr marL="342900" indent="-342900">
              <a:buAutoNum type="arabicPeriod"/>
            </a:pPr>
            <a:endParaRPr lang="en-GB" sz="1800" b="1" i="0" u="none" strike="noStrike" baseline="0" dirty="0">
              <a:solidFill>
                <a:srgbClr val="000000"/>
              </a:solidFill>
              <a:latin typeface="AAAAAM+Arial-BoldMT"/>
            </a:endParaRPr>
          </a:p>
        </p:txBody>
      </p:sp>
      <p:sp>
        <p:nvSpPr>
          <p:cNvPr id="10" name="Subtitle 2">
            <a:extLst>
              <a:ext uri="{FF2B5EF4-FFF2-40B4-BE49-F238E27FC236}">
                <a16:creationId xmlns:a16="http://schemas.microsoft.com/office/drawing/2014/main" id="{2CFE495F-F2CA-901E-B75D-13A1DB648BB0}"/>
              </a:ext>
            </a:extLst>
          </p:cNvPr>
          <p:cNvSpPr txBox="1">
            <a:spLocks/>
          </p:cNvSpPr>
          <p:nvPr/>
        </p:nvSpPr>
        <p:spPr>
          <a:xfrm>
            <a:off x="9939129" y="547639"/>
            <a:ext cx="2104362" cy="453708"/>
          </a:xfrm>
          <a:prstGeom prst="rect">
            <a:avLst/>
          </a:prstGeom>
          <a:solidFill>
            <a:schemeClr val="bg1"/>
          </a:solidFill>
          <a:ln w="38100">
            <a:solidFill>
              <a:srgbClr val="FF0000"/>
            </a:solidFill>
          </a:ln>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u="none" strike="noStrike" baseline="0" dirty="0">
                <a:solidFill>
                  <a:srgbClr val="000000"/>
                </a:solidFill>
              </a:rPr>
              <a:t>Fundamentals</a:t>
            </a:r>
            <a:endParaRPr lang="en-US" b="1" dirty="0"/>
          </a:p>
        </p:txBody>
      </p:sp>
    </p:spTree>
    <p:extLst>
      <p:ext uri="{BB962C8B-B14F-4D97-AF65-F5344CB8AC3E}">
        <p14:creationId xmlns:p14="http://schemas.microsoft.com/office/powerpoint/2010/main" val="6546083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FE1FF1-A3C9-DFFB-AC4A-3C6789BECE75}"/>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57CDD01A-76B0-E105-3EFD-0491F12B21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2893CF0E-4F75-5C28-5E9F-CD6FBFF88499}"/>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893FAB80-9B38-0558-B1BE-F2DC5323CF6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sp>
        <p:nvSpPr>
          <p:cNvPr id="2" name="Rectangle 1">
            <a:extLst>
              <a:ext uri="{FF2B5EF4-FFF2-40B4-BE49-F238E27FC236}">
                <a16:creationId xmlns:a16="http://schemas.microsoft.com/office/drawing/2014/main" id="{48465C7A-67CF-8E6D-8B99-CCFF8610A77F}"/>
              </a:ext>
            </a:extLst>
          </p:cNvPr>
          <p:cNvSpPr/>
          <p:nvPr/>
        </p:nvSpPr>
        <p:spPr>
          <a:xfrm rot="2707398">
            <a:off x="1881809" y="5102087"/>
            <a:ext cx="2001078" cy="60297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E3E95EEE-D901-8C38-79E7-7985CF926025}"/>
              </a:ext>
            </a:extLst>
          </p:cNvPr>
          <p:cNvSpPr/>
          <p:nvPr/>
        </p:nvSpPr>
        <p:spPr>
          <a:xfrm rot="2809400">
            <a:off x="2491407" y="5320749"/>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AD2F6655-A051-BA1B-94F3-049D55E689C7}"/>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ubtitle 2">
            <a:extLst>
              <a:ext uri="{FF2B5EF4-FFF2-40B4-BE49-F238E27FC236}">
                <a16:creationId xmlns:a16="http://schemas.microsoft.com/office/drawing/2014/main" id="{AE9C3487-E12F-B616-A873-8AAD4E8E8CE9}"/>
              </a:ext>
            </a:extLst>
          </p:cNvPr>
          <p:cNvSpPr txBox="1">
            <a:spLocks/>
          </p:cNvSpPr>
          <p:nvPr/>
        </p:nvSpPr>
        <p:spPr>
          <a:xfrm>
            <a:off x="9939129" y="547639"/>
            <a:ext cx="1860539" cy="207734"/>
          </a:xfrm>
          <a:prstGeom prst="rect">
            <a:avLst/>
          </a:prstGeom>
          <a:solidFill>
            <a:schemeClr val="bg1"/>
          </a:solidFill>
          <a:ln w="38100">
            <a:solidFill>
              <a:srgbClr val="FF0000"/>
            </a:solidFill>
          </a:ln>
        </p:spPr>
        <p:txBody>
          <a:bodyPr vert="horz" lIns="91440" tIns="45720" rIns="91440" bIns="45720" rtlCol="0">
            <a:normAutofit fontScale="4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400" b="1" u="none" strike="noStrike" baseline="0" dirty="0">
                <a:solidFill>
                  <a:srgbClr val="000000"/>
                </a:solidFill>
                <a:latin typeface="AAAAAR+Arial-ItalicMT"/>
              </a:rPr>
              <a:t>PHILOSOPHY</a:t>
            </a:r>
            <a:endParaRPr lang="en-US" b="1" dirty="0"/>
          </a:p>
        </p:txBody>
      </p:sp>
      <p:sp>
        <p:nvSpPr>
          <p:cNvPr id="8" name="TextBox 7">
            <a:extLst>
              <a:ext uri="{FF2B5EF4-FFF2-40B4-BE49-F238E27FC236}">
                <a16:creationId xmlns:a16="http://schemas.microsoft.com/office/drawing/2014/main" id="{9332D340-95DB-4F70-F97F-202E8E73C2C5}"/>
              </a:ext>
            </a:extLst>
          </p:cNvPr>
          <p:cNvSpPr txBox="1"/>
          <p:nvPr/>
        </p:nvSpPr>
        <p:spPr>
          <a:xfrm>
            <a:off x="1490472" y="721945"/>
            <a:ext cx="8915400" cy="3447098"/>
          </a:xfrm>
          <a:prstGeom prst="rect">
            <a:avLst/>
          </a:prstGeom>
          <a:solidFill>
            <a:schemeClr val="accent2">
              <a:lumMod val="20000"/>
              <a:lumOff val="80000"/>
            </a:schemeClr>
          </a:solidFill>
        </p:spPr>
        <p:txBody>
          <a:bodyPr wrap="square" rtlCol="0">
            <a:spAutoFit/>
          </a:bodyPr>
          <a:lstStyle/>
          <a:p>
            <a:r>
              <a:rPr lang="en-GB" sz="1800" b="0" i="1" u="none" strike="noStrike" baseline="0" dirty="0">
                <a:solidFill>
                  <a:srgbClr val="000000"/>
                </a:solidFill>
                <a:latin typeface="AAAAAR+Arial-ItalicMT"/>
              </a:rPr>
              <a:t>Fundamentals </a:t>
            </a:r>
          </a:p>
          <a:p>
            <a:endParaRPr lang="en-GB" i="1" dirty="0">
              <a:solidFill>
                <a:srgbClr val="000000"/>
              </a:solidFill>
              <a:latin typeface="AAAAAR+Arial-ItalicMT"/>
            </a:endParaRPr>
          </a:p>
          <a:p>
            <a:r>
              <a:rPr lang="en-GB" sz="3200" b="1" i="0" u="none" strike="noStrike" baseline="0" dirty="0">
                <a:solidFill>
                  <a:srgbClr val="000000"/>
                </a:solidFill>
                <a:latin typeface="AAAAAM+Arial-BoldMT"/>
              </a:rPr>
              <a:t>Read: With the ball in the air, read the fielders and your partner(s):</a:t>
            </a:r>
          </a:p>
          <a:p>
            <a:pPr marL="342900" indent="-342900">
              <a:buAutoNum type="alphaLcParenR"/>
            </a:pPr>
            <a:endParaRPr lang="en-GB" sz="1800" b="1" i="0" u="none" strike="noStrike" baseline="0" dirty="0">
              <a:solidFill>
                <a:srgbClr val="000000"/>
              </a:solidFill>
              <a:latin typeface="AAAAAM+Arial-BoldMT"/>
            </a:endParaRPr>
          </a:p>
          <a:p>
            <a:pPr marL="800100" lvl="1" indent="-342900">
              <a:buFont typeface="+mj-lt"/>
              <a:buAutoNum type="alphaLcParenR"/>
            </a:pPr>
            <a:r>
              <a:rPr lang="en-GB" sz="2000" b="1" i="0" u="none" strike="noStrike" baseline="0" dirty="0">
                <a:solidFill>
                  <a:srgbClr val="000000"/>
                </a:solidFill>
                <a:latin typeface="AAAAAM+Arial-BoldMT"/>
              </a:rPr>
              <a:t>Read the fielder, not the ball.  Remember that AOR is determined by the movement of the fielders.  Do not look up at the ball and be sure to check the position of fielders each pitch.</a:t>
            </a:r>
          </a:p>
          <a:p>
            <a:pPr marL="800100" lvl="1" indent="-342900">
              <a:buFont typeface="+mj-lt"/>
              <a:buAutoNum type="alphaLcParenR"/>
            </a:pPr>
            <a:r>
              <a:rPr lang="en-GB" sz="2000" b="1" i="0" u="none" strike="noStrike" baseline="0" dirty="0">
                <a:solidFill>
                  <a:srgbClr val="000000"/>
                </a:solidFill>
                <a:latin typeface="AAAAAM+Arial-BoldMT"/>
              </a:rPr>
              <a:t>Read your partners and communicate.  We defer to U2 and can use a non-verbal “stop hand” to communicate with one another.</a:t>
            </a:r>
          </a:p>
        </p:txBody>
      </p:sp>
      <p:sp>
        <p:nvSpPr>
          <p:cNvPr id="10" name="Subtitle 2">
            <a:extLst>
              <a:ext uri="{FF2B5EF4-FFF2-40B4-BE49-F238E27FC236}">
                <a16:creationId xmlns:a16="http://schemas.microsoft.com/office/drawing/2014/main" id="{364925CB-BEA9-190F-99E8-EDC79DE59D9C}"/>
              </a:ext>
            </a:extLst>
          </p:cNvPr>
          <p:cNvSpPr txBox="1">
            <a:spLocks/>
          </p:cNvSpPr>
          <p:nvPr/>
        </p:nvSpPr>
        <p:spPr>
          <a:xfrm>
            <a:off x="9939129" y="547639"/>
            <a:ext cx="2104362" cy="453708"/>
          </a:xfrm>
          <a:prstGeom prst="rect">
            <a:avLst/>
          </a:prstGeom>
          <a:solidFill>
            <a:schemeClr val="bg1"/>
          </a:solidFill>
          <a:ln w="38100">
            <a:solidFill>
              <a:srgbClr val="FF0000"/>
            </a:solidFill>
          </a:ln>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u="none" strike="noStrike" baseline="0" dirty="0">
                <a:solidFill>
                  <a:srgbClr val="000000"/>
                </a:solidFill>
              </a:rPr>
              <a:t>Fundamentals</a:t>
            </a:r>
            <a:endParaRPr lang="en-US" b="1" dirty="0"/>
          </a:p>
        </p:txBody>
      </p:sp>
    </p:spTree>
    <p:extLst>
      <p:ext uri="{BB962C8B-B14F-4D97-AF65-F5344CB8AC3E}">
        <p14:creationId xmlns:p14="http://schemas.microsoft.com/office/powerpoint/2010/main" val="371925623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1BE0B7-B012-A953-45AD-50B209F7E5D1}"/>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D69BB000-A38F-A267-A85D-60161BF5B6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E840DFB4-6168-9685-D46B-B50893D0E9A2}"/>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58587AD7-974C-5A69-2BB4-E84C625C26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sp>
        <p:nvSpPr>
          <p:cNvPr id="2" name="Rectangle 1">
            <a:extLst>
              <a:ext uri="{FF2B5EF4-FFF2-40B4-BE49-F238E27FC236}">
                <a16:creationId xmlns:a16="http://schemas.microsoft.com/office/drawing/2014/main" id="{7D665AB7-A87D-76FD-1490-FDA4A3762BBE}"/>
              </a:ext>
            </a:extLst>
          </p:cNvPr>
          <p:cNvSpPr/>
          <p:nvPr/>
        </p:nvSpPr>
        <p:spPr>
          <a:xfrm rot="2707398">
            <a:off x="1881809" y="5102087"/>
            <a:ext cx="2001078" cy="60297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24FBDC78-4852-B799-ADA1-AC2E99BD1AF7}"/>
              </a:ext>
            </a:extLst>
          </p:cNvPr>
          <p:cNvSpPr/>
          <p:nvPr/>
        </p:nvSpPr>
        <p:spPr>
          <a:xfrm rot="2809400">
            <a:off x="2491407" y="5320749"/>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C28AF7D-33FD-A408-2659-A09EC5C442AA}"/>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ubtitle 2">
            <a:extLst>
              <a:ext uri="{FF2B5EF4-FFF2-40B4-BE49-F238E27FC236}">
                <a16:creationId xmlns:a16="http://schemas.microsoft.com/office/drawing/2014/main" id="{C12910A4-7DE1-8A71-6AFD-3437A225F645}"/>
              </a:ext>
            </a:extLst>
          </p:cNvPr>
          <p:cNvSpPr txBox="1">
            <a:spLocks/>
          </p:cNvSpPr>
          <p:nvPr/>
        </p:nvSpPr>
        <p:spPr>
          <a:xfrm>
            <a:off x="9939129" y="547639"/>
            <a:ext cx="1860539" cy="207734"/>
          </a:xfrm>
          <a:prstGeom prst="rect">
            <a:avLst/>
          </a:prstGeom>
          <a:solidFill>
            <a:schemeClr val="bg1"/>
          </a:solidFill>
          <a:ln w="38100">
            <a:solidFill>
              <a:srgbClr val="FF0000"/>
            </a:solidFill>
          </a:ln>
        </p:spPr>
        <p:txBody>
          <a:bodyPr vert="horz" lIns="91440" tIns="45720" rIns="91440" bIns="45720" rtlCol="0">
            <a:normAutofit fontScale="4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400" b="1" u="none" strike="noStrike" baseline="0" dirty="0">
                <a:solidFill>
                  <a:srgbClr val="000000"/>
                </a:solidFill>
                <a:latin typeface="AAAAAR+Arial-ItalicMT"/>
              </a:rPr>
              <a:t>PHILOSOPHY</a:t>
            </a:r>
            <a:endParaRPr lang="en-US" b="1" dirty="0"/>
          </a:p>
        </p:txBody>
      </p:sp>
      <p:sp>
        <p:nvSpPr>
          <p:cNvPr id="8" name="TextBox 7">
            <a:extLst>
              <a:ext uri="{FF2B5EF4-FFF2-40B4-BE49-F238E27FC236}">
                <a16:creationId xmlns:a16="http://schemas.microsoft.com/office/drawing/2014/main" id="{761A01FB-3B39-730A-2136-EED0816BB025}"/>
              </a:ext>
            </a:extLst>
          </p:cNvPr>
          <p:cNvSpPr txBox="1"/>
          <p:nvPr/>
        </p:nvSpPr>
        <p:spPr>
          <a:xfrm>
            <a:off x="1490472" y="721945"/>
            <a:ext cx="8915400" cy="4401205"/>
          </a:xfrm>
          <a:prstGeom prst="rect">
            <a:avLst/>
          </a:prstGeom>
          <a:solidFill>
            <a:schemeClr val="accent2">
              <a:lumMod val="20000"/>
              <a:lumOff val="80000"/>
            </a:schemeClr>
          </a:solidFill>
        </p:spPr>
        <p:txBody>
          <a:bodyPr wrap="square" rtlCol="0">
            <a:spAutoFit/>
          </a:bodyPr>
          <a:lstStyle/>
          <a:p>
            <a:r>
              <a:rPr lang="en-GB" sz="1800" b="0" i="1" u="none" strike="noStrike" baseline="0" dirty="0">
                <a:solidFill>
                  <a:srgbClr val="000000"/>
                </a:solidFill>
                <a:latin typeface="AAAAAR+Arial-ItalicMT"/>
              </a:rPr>
              <a:t>Fundamentals </a:t>
            </a:r>
          </a:p>
          <a:p>
            <a:endParaRPr lang="en-GB" i="1" dirty="0">
              <a:solidFill>
                <a:srgbClr val="000000"/>
              </a:solidFill>
              <a:latin typeface="AAAAAR+Arial-ItalicMT"/>
            </a:endParaRPr>
          </a:p>
          <a:p>
            <a:r>
              <a:rPr lang="en-GB" sz="3200" b="1" i="0" u="none" strike="noStrike" baseline="0" dirty="0">
                <a:solidFill>
                  <a:srgbClr val="000000"/>
                </a:solidFill>
                <a:latin typeface="AAAAAM+Arial-BoldMT"/>
              </a:rPr>
              <a:t>Respond: We should have the appropriate umpire out for C/NC on every-fly ball to the outfield:</a:t>
            </a:r>
          </a:p>
          <a:p>
            <a:pPr marL="800100" lvl="1" indent="-342900">
              <a:buAutoNum type="alphaLcParenR"/>
            </a:pPr>
            <a:endParaRPr lang="en-GB" b="1" i="0" u="none" strike="noStrike" baseline="0" dirty="0">
              <a:solidFill>
                <a:srgbClr val="000000"/>
              </a:solidFill>
              <a:latin typeface="AAAAAM+Arial-BoldMT"/>
            </a:endParaRPr>
          </a:p>
          <a:p>
            <a:pPr marL="800100" lvl="1" indent="-342900">
              <a:buFont typeface="+mj-lt"/>
              <a:buAutoNum type="alphaLcParenR"/>
            </a:pPr>
            <a:r>
              <a:rPr lang="en-GB" b="1" i="0" u="none" strike="noStrike" baseline="0" dirty="0">
                <a:solidFill>
                  <a:srgbClr val="000000"/>
                </a:solidFill>
                <a:latin typeface="AAAAAM+Arial-BoldMT"/>
              </a:rPr>
              <a:t>Commit aggressively on every fly-ball to the outfield in your AOR.  “Leave no doubt that you are out.”</a:t>
            </a:r>
          </a:p>
          <a:p>
            <a:pPr marL="800100" lvl="1" indent="-342900">
              <a:buFont typeface="+mj-lt"/>
              <a:buAutoNum type="alphaLcParenR"/>
            </a:pPr>
            <a:r>
              <a:rPr lang="en-GB" b="1" i="0" u="none" strike="noStrike" baseline="0" dirty="0">
                <a:solidFill>
                  <a:srgbClr val="000000"/>
                </a:solidFill>
                <a:latin typeface="AAAAAM+Arial-BoldMT"/>
              </a:rPr>
              <a:t>Run parallel to the fielder attempting to catch the ball to avoid being straight-lined.</a:t>
            </a:r>
          </a:p>
          <a:p>
            <a:pPr marL="800100" lvl="1" indent="-342900">
              <a:buFont typeface="+mj-lt"/>
              <a:buAutoNum type="alphaLcParenR"/>
            </a:pPr>
            <a:r>
              <a:rPr lang="en-GB" b="1" i="0" u="none" strike="noStrike" baseline="0" dirty="0">
                <a:solidFill>
                  <a:srgbClr val="000000"/>
                </a:solidFill>
                <a:latin typeface="AAAAAM+Arial-BoldMT"/>
              </a:rPr>
              <a:t>Get as far as the play allows you and get set before the fielder attempts to make the catch.</a:t>
            </a:r>
          </a:p>
          <a:p>
            <a:pPr marL="800100" lvl="1" indent="-342900">
              <a:buFont typeface="+mj-lt"/>
              <a:buAutoNum type="alphaLcParenR"/>
            </a:pPr>
            <a:r>
              <a:rPr lang="en-GB" b="1" i="0" u="none" strike="noStrike" baseline="0" dirty="0">
                <a:solidFill>
                  <a:srgbClr val="000000"/>
                </a:solidFill>
                <a:latin typeface="AAAAAM+Arial-BoldMT"/>
              </a:rPr>
              <a:t>Timing &amp; Proper Use of Eyes to confirm firm and secure possession and voluntary and intentional release BEFORE making a signal.</a:t>
            </a:r>
          </a:p>
          <a:p>
            <a:pPr marL="800100" lvl="1" indent="-342900">
              <a:buFont typeface="+mj-lt"/>
              <a:buAutoNum type="alphaLcParenR"/>
            </a:pPr>
            <a:r>
              <a:rPr lang="en-GB" b="1" i="0" u="none" strike="noStrike" baseline="0" dirty="0">
                <a:solidFill>
                  <a:srgbClr val="000000"/>
                </a:solidFill>
                <a:latin typeface="AAAAAM+Arial-BoldMT"/>
              </a:rPr>
              <a:t>Go out and stay out (unless returning to assist in a rundown, waiting for the play to go away from you to call yourself into the rundown).</a:t>
            </a:r>
          </a:p>
        </p:txBody>
      </p:sp>
      <p:sp>
        <p:nvSpPr>
          <p:cNvPr id="10" name="Subtitle 2">
            <a:extLst>
              <a:ext uri="{FF2B5EF4-FFF2-40B4-BE49-F238E27FC236}">
                <a16:creationId xmlns:a16="http://schemas.microsoft.com/office/drawing/2014/main" id="{0070BE68-40B6-E942-74FA-023D34D95EE9}"/>
              </a:ext>
            </a:extLst>
          </p:cNvPr>
          <p:cNvSpPr txBox="1">
            <a:spLocks/>
          </p:cNvSpPr>
          <p:nvPr/>
        </p:nvSpPr>
        <p:spPr>
          <a:xfrm>
            <a:off x="9939129" y="547639"/>
            <a:ext cx="2104362" cy="453708"/>
          </a:xfrm>
          <a:prstGeom prst="rect">
            <a:avLst/>
          </a:prstGeom>
          <a:solidFill>
            <a:schemeClr val="bg1"/>
          </a:solidFill>
          <a:ln w="38100">
            <a:solidFill>
              <a:srgbClr val="FF0000"/>
            </a:solidFill>
          </a:ln>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u="none" strike="noStrike" baseline="0" dirty="0">
                <a:solidFill>
                  <a:srgbClr val="000000"/>
                </a:solidFill>
              </a:rPr>
              <a:t>Fundamentals</a:t>
            </a:r>
            <a:endParaRPr lang="en-US" b="1" dirty="0"/>
          </a:p>
        </p:txBody>
      </p:sp>
    </p:spTree>
    <p:extLst>
      <p:ext uri="{BB962C8B-B14F-4D97-AF65-F5344CB8AC3E}">
        <p14:creationId xmlns:p14="http://schemas.microsoft.com/office/powerpoint/2010/main" val="242204925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7C0CBB-2B2B-93CC-3D73-3FA956AA0F91}"/>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362D4B66-5FF5-FCD5-80FD-72638F80FE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05D1845E-1345-66FF-C37F-9A0F97E7BEF2}"/>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585F6EFC-8488-8A4C-C9D0-F1B51EAAB3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sp>
        <p:nvSpPr>
          <p:cNvPr id="2" name="Rectangle 1">
            <a:extLst>
              <a:ext uri="{FF2B5EF4-FFF2-40B4-BE49-F238E27FC236}">
                <a16:creationId xmlns:a16="http://schemas.microsoft.com/office/drawing/2014/main" id="{E030CABE-21D7-C3AA-0402-95C4B7C920B9}"/>
              </a:ext>
            </a:extLst>
          </p:cNvPr>
          <p:cNvSpPr/>
          <p:nvPr/>
        </p:nvSpPr>
        <p:spPr>
          <a:xfrm rot="2707398">
            <a:off x="1881809" y="5102087"/>
            <a:ext cx="2001078" cy="60297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4B6822F4-C919-50F2-A907-995FD3F96521}"/>
              </a:ext>
            </a:extLst>
          </p:cNvPr>
          <p:cNvSpPr/>
          <p:nvPr/>
        </p:nvSpPr>
        <p:spPr>
          <a:xfrm rot="2809400">
            <a:off x="2491407" y="5320749"/>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2930253C-213B-24B1-70E7-346BEF148C4C}"/>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ubtitle 2">
            <a:extLst>
              <a:ext uri="{FF2B5EF4-FFF2-40B4-BE49-F238E27FC236}">
                <a16:creationId xmlns:a16="http://schemas.microsoft.com/office/drawing/2014/main" id="{CAE63513-41FA-2829-0E8E-3D12EE66DD3E}"/>
              </a:ext>
            </a:extLst>
          </p:cNvPr>
          <p:cNvSpPr txBox="1">
            <a:spLocks/>
          </p:cNvSpPr>
          <p:nvPr/>
        </p:nvSpPr>
        <p:spPr>
          <a:xfrm>
            <a:off x="9939129" y="547639"/>
            <a:ext cx="1860539" cy="207734"/>
          </a:xfrm>
          <a:prstGeom prst="rect">
            <a:avLst/>
          </a:prstGeom>
          <a:solidFill>
            <a:schemeClr val="bg1"/>
          </a:solidFill>
          <a:ln w="38100">
            <a:solidFill>
              <a:srgbClr val="FF0000"/>
            </a:solidFill>
          </a:ln>
        </p:spPr>
        <p:txBody>
          <a:bodyPr vert="horz" lIns="91440" tIns="45720" rIns="91440" bIns="45720" rtlCol="0">
            <a:normAutofit fontScale="4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400" b="1" u="none" strike="noStrike" baseline="0" dirty="0">
                <a:solidFill>
                  <a:srgbClr val="000000"/>
                </a:solidFill>
                <a:latin typeface="AAAAAR+Arial-ItalicMT"/>
              </a:rPr>
              <a:t>PHILOSOPHY</a:t>
            </a:r>
            <a:endParaRPr lang="en-US" b="1" dirty="0"/>
          </a:p>
        </p:txBody>
      </p:sp>
      <p:sp>
        <p:nvSpPr>
          <p:cNvPr id="8" name="TextBox 7">
            <a:extLst>
              <a:ext uri="{FF2B5EF4-FFF2-40B4-BE49-F238E27FC236}">
                <a16:creationId xmlns:a16="http://schemas.microsoft.com/office/drawing/2014/main" id="{5D8EF38C-63A5-FE95-9CF8-4CFFD65CA90A}"/>
              </a:ext>
            </a:extLst>
          </p:cNvPr>
          <p:cNvSpPr txBox="1"/>
          <p:nvPr/>
        </p:nvSpPr>
        <p:spPr>
          <a:xfrm>
            <a:off x="1490472" y="721945"/>
            <a:ext cx="8915400" cy="3293209"/>
          </a:xfrm>
          <a:prstGeom prst="rect">
            <a:avLst/>
          </a:prstGeom>
          <a:solidFill>
            <a:schemeClr val="accent2">
              <a:lumMod val="20000"/>
              <a:lumOff val="80000"/>
            </a:schemeClr>
          </a:solidFill>
        </p:spPr>
        <p:txBody>
          <a:bodyPr wrap="square" rtlCol="0">
            <a:spAutoFit/>
          </a:bodyPr>
          <a:lstStyle/>
          <a:p>
            <a:r>
              <a:rPr lang="en-GB" sz="1800" b="0" i="1" u="none" strike="noStrike" baseline="0" dirty="0">
                <a:solidFill>
                  <a:srgbClr val="000000"/>
                </a:solidFill>
                <a:latin typeface="AAAAAR+Arial-ItalicMT"/>
              </a:rPr>
              <a:t>Fundamentals </a:t>
            </a:r>
          </a:p>
          <a:p>
            <a:endParaRPr lang="en-GB" i="1" dirty="0">
              <a:solidFill>
                <a:srgbClr val="000000"/>
              </a:solidFill>
              <a:latin typeface="AAAAAR+Arial-ItalicMT"/>
            </a:endParaRPr>
          </a:p>
          <a:p>
            <a:pPr algn="ctr"/>
            <a:r>
              <a:rPr lang="en-GB" sz="4400" b="1" i="0" u="none" strike="noStrike" baseline="0" dirty="0">
                <a:solidFill>
                  <a:srgbClr val="000000"/>
                </a:solidFill>
                <a:latin typeface="AAAAAM+Arial-BoldMT"/>
              </a:rPr>
              <a:t>Remember</a:t>
            </a:r>
          </a:p>
          <a:p>
            <a:pPr algn="ctr"/>
            <a:endParaRPr lang="en-GB" sz="3200" b="1" dirty="0">
              <a:solidFill>
                <a:srgbClr val="000000"/>
              </a:solidFill>
              <a:latin typeface="AAAAAM+Arial-BoldMT"/>
            </a:endParaRPr>
          </a:p>
          <a:p>
            <a:pPr algn="ctr"/>
            <a:r>
              <a:rPr lang="en-GB" sz="6000" b="1" i="0" strike="noStrike" baseline="0" dirty="0">
                <a:solidFill>
                  <a:srgbClr val="000000"/>
                </a:solidFill>
                <a:latin typeface="AAAAAM+Arial-BoldMT"/>
              </a:rPr>
              <a:t>Think, Read, and Respond</a:t>
            </a:r>
          </a:p>
          <a:p>
            <a:pPr marL="342900" indent="-342900">
              <a:buAutoNum type="arabicPeriod" startAt="10"/>
            </a:pPr>
            <a:endParaRPr lang="en-GB" sz="1800" b="1" i="0" u="none" strike="noStrike" baseline="0" dirty="0">
              <a:solidFill>
                <a:srgbClr val="000000"/>
              </a:solidFill>
              <a:latin typeface="AAAAAM+Arial-BoldMT"/>
            </a:endParaRPr>
          </a:p>
          <a:p>
            <a:endParaRPr lang="en-GB" sz="1800" b="1" i="0" u="none" strike="noStrike" baseline="0" dirty="0">
              <a:solidFill>
                <a:srgbClr val="000000"/>
              </a:solidFill>
              <a:latin typeface="AAAAAM+Arial-BoldMT"/>
            </a:endParaRPr>
          </a:p>
        </p:txBody>
      </p:sp>
      <p:sp>
        <p:nvSpPr>
          <p:cNvPr id="10" name="Subtitle 2">
            <a:extLst>
              <a:ext uri="{FF2B5EF4-FFF2-40B4-BE49-F238E27FC236}">
                <a16:creationId xmlns:a16="http://schemas.microsoft.com/office/drawing/2014/main" id="{7819B317-DE31-AA7A-1747-1298E036DB01}"/>
              </a:ext>
            </a:extLst>
          </p:cNvPr>
          <p:cNvSpPr txBox="1">
            <a:spLocks/>
          </p:cNvSpPr>
          <p:nvPr/>
        </p:nvSpPr>
        <p:spPr>
          <a:xfrm>
            <a:off x="9939129" y="547639"/>
            <a:ext cx="2104362" cy="453708"/>
          </a:xfrm>
          <a:prstGeom prst="rect">
            <a:avLst/>
          </a:prstGeom>
          <a:solidFill>
            <a:schemeClr val="bg1"/>
          </a:solidFill>
          <a:ln w="38100">
            <a:solidFill>
              <a:srgbClr val="FF0000"/>
            </a:solidFill>
          </a:ln>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u="none" strike="noStrike" baseline="0" dirty="0">
                <a:solidFill>
                  <a:srgbClr val="000000"/>
                </a:solidFill>
              </a:rPr>
              <a:t>Fundamentals</a:t>
            </a:r>
            <a:endParaRPr lang="en-US" b="1" dirty="0"/>
          </a:p>
        </p:txBody>
      </p:sp>
    </p:spTree>
    <p:extLst>
      <p:ext uri="{BB962C8B-B14F-4D97-AF65-F5344CB8AC3E}">
        <p14:creationId xmlns:p14="http://schemas.microsoft.com/office/powerpoint/2010/main" val="342235312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8">
                                            <p:txEl>
                                              <p:pRg st="4" end="4"/>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52B47B-C82F-6FCF-2F83-6B9412880B57}"/>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83C61097-15F3-3C47-A6FE-D8B4B056B0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D8129DDD-ED4A-2A61-A11B-9354D76BAE4F}"/>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AE448267-AAFD-5707-A5AB-0A91037AD7B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sp>
        <p:nvSpPr>
          <p:cNvPr id="2" name="Rectangle 1">
            <a:extLst>
              <a:ext uri="{FF2B5EF4-FFF2-40B4-BE49-F238E27FC236}">
                <a16:creationId xmlns:a16="http://schemas.microsoft.com/office/drawing/2014/main" id="{02351F5C-0AD1-E40C-A9D6-A58346218A9A}"/>
              </a:ext>
            </a:extLst>
          </p:cNvPr>
          <p:cNvSpPr/>
          <p:nvPr/>
        </p:nvSpPr>
        <p:spPr>
          <a:xfrm rot="2707398">
            <a:off x="1881809" y="5102087"/>
            <a:ext cx="2001078" cy="60297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CF3090F6-65CF-E7D9-54FA-BA13EE5B1EC3}"/>
              </a:ext>
            </a:extLst>
          </p:cNvPr>
          <p:cNvSpPr/>
          <p:nvPr/>
        </p:nvSpPr>
        <p:spPr>
          <a:xfrm rot="2809400">
            <a:off x="2491407" y="5320749"/>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23172D81-B8BE-6945-331F-D059538C7F1B}"/>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6B4EE39E-1B93-6D45-A124-20E0EA84ECD5}"/>
              </a:ext>
            </a:extLst>
          </p:cNvPr>
          <p:cNvSpPr txBox="1"/>
          <p:nvPr/>
        </p:nvSpPr>
        <p:spPr>
          <a:xfrm>
            <a:off x="1638299" y="1575941"/>
            <a:ext cx="8915400" cy="1600438"/>
          </a:xfrm>
          <a:prstGeom prst="rect">
            <a:avLst/>
          </a:prstGeom>
          <a:solidFill>
            <a:schemeClr val="accent4">
              <a:lumMod val="20000"/>
              <a:lumOff val="80000"/>
            </a:schemeClr>
          </a:solidFill>
        </p:spPr>
        <p:txBody>
          <a:bodyPr wrap="square" rtlCol="0">
            <a:spAutoFit/>
          </a:bodyPr>
          <a:lstStyle/>
          <a:p>
            <a:endParaRPr lang="en-GB" i="1" dirty="0">
              <a:solidFill>
                <a:srgbClr val="000000"/>
              </a:solidFill>
              <a:latin typeface="AAAAAR+Arial-ItalicMT"/>
            </a:endParaRPr>
          </a:p>
          <a:p>
            <a:pPr algn="ctr"/>
            <a:r>
              <a:rPr lang="en-GB" sz="4400" b="1" dirty="0">
                <a:solidFill>
                  <a:srgbClr val="000000"/>
                </a:solidFill>
                <a:latin typeface="AAAAAM+Arial-BoldMT"/>
              </a:rPr>
              <a:t>In the Field Positioning</a:t>
            </a:r>
            <a:endParaRPr lang="en-GB" sz="6000" b="1" i="0" strike="noStrike" baseline="0" dirty="0">
              <a:solidFill>
                <a:srgbClr val="000000"/>
              </a:solidFill>
              <a:latin typeface="AAAAAM+Arial-BoldMT"/>
            </a:endParaRPr>
          </a:p>
          <a:p>
            <a:pPr marL="342900" indent="-342900">
              <a:buAutoNum type="arabicPeriod" startAt="10"/>
            </a:pPr>
            <a:endParaRPr lang="en-GB" sz="1800" b="1" i="0" u="none" strike="noStrike" baseline="0" dirty="0">
              <a:solidFill>
                <a:srgbClr val="000000"/>
              </a:solidFill>
              <a:latin typeface="AAAAAM+Arial-BoldMT"/>
            </a:endParaRPr>
          </a:p>
          <a:p>
            <a:endParaRPr lang="en-GB" sz="1800" b="1" i="0" u="none" strike="noStrike" baseline="0" dirty="0">
              <a:solidFill>
                <a:srgbClr val="000000"/>
              </a:solidFill>
              <a:latin typeface="AAAAAM+Arial-BoldMT"/>
            </a:endParaRPr>
          </a:p>
        </p:txBody>
      </p:sp>
    </p:spTree>
    <p:extLst>
      <p:ext uri="{BB962C8B-B14F-4D97-AF65-F5344CB8AC3E}">
        <p14:creationId xmlns:p14="http://schemas.microsoft.com/office/powerpoint/2010/main" val="60412629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47201D-819E-59A8-3219-6AAC94D0A10E}"/>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46880257-81DD-4C6F-A021-6893193886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D2FA0BBE-B304-23F4-EE5F-C93B643BB7DF}"/>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48D06F02-C74B-1462-63BA-0B4F1A8127F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pic>
        <p:nvPicPr>
          <p:cNvPr id="2" name="Picture 1">
            <a:extLst>
              <a:ext uri="{FF2B5EF4-FFF2-40B4-BE49-F238E27FC236}">
                <a16:creationId xmlns:a16="http://schemas.microsoft.com/office/drawing/2014/main" id="{8AECBCA9-E492-F552-B0B6-78C18DAC7726}"/>
              </a:ext>
            </a:extLst>
          </p:cNvPr>
          <p:cNvPicPr>
            <a:picLocks noChangeAspect="1"/>
          </p:cNvPicPr>
          <p:nvPr/>
        </p:nvPicPr>
        <p:blipFill>
          <a:blip r:embed="rId4"/>
          <a:stretch>
            <a:fillRect/>
          </a:stretch>
        </p:blipFill>
        <p:spPr>
          <a:xfrm rot="7716730">
            <a:off x="3068612" y="1494786"/>
            <a:ext cx="316759" cy="227724"/>
          </a:xfrm>
          <a:prstGeom prst="rect">
            <a:avLst/>
          </a:prstGeom>
        </p:spPr>
      </p:pic>
      <p:pic>
        <p:nvPicPr>
          <p:cNvPr id="4" name="Picture 3">
            <a:extLst>
              <a:ext uri="{FF2B5EF4-FFF2-40B4-BE49-F238E27FC236}">
                <a16:creationId xmlns:a16="http://schemas.microsoft.com/office/drawing/2014/main" id="{6087B784-41EA-F4AC-C680-A1B8053586EF}"/>
              </a:ext>
            </a:extLst>
          </p:cNvPr>
          <p:cNvPicPr>
            <a:picLocks noChangeAspect="1"/>
          </p:cNvPicPr>
          <p:nvPr/>
        </p:nvPicPr>
        <p:blipFill>
          <a:blip r:embed="rId4"/>
          <a:stretch>
            <a:fillRect/>
          </a:stretch>
        </p:blipFill>
        <p:spPr>
          <a:xfrm rot="10800000">
            <a:off x="5937112" y="143753"/>
            <a:ext cx="316759" cy="227724"/>
          </a:xfrm>
          <a:prstGeom prst="rect">
            <a:avLst/>
          </a:prstGeom>
        </p:spPr>
      </p:pic>
      <p:pic>
        <p:nvPicPr>
          <p:cNvPr id="6" name="Picture 5">
            <a:extLst>
              <a:ext uri="{FF2B5EF4-FFF2-40B4-BE49-F238E27FC236}">
                <a16:creationId xmlns:a16="http://schemas.microsoft.com/office/drawing/2014/main" id="{E2D7734D-FBE8-92CB-47FA-7DE09547BA8B}"/>
              </a:ext>
            </a:extLst>
          </p:cNvPr>
          <p:cNvPicPr>
            <a:picLocks noChangeAspect="1"/>
          </p:cNvPicPr>
          <p:nvPr/>
        </p:nvPicPr>
        <p:blipFill>
          <a:blip r:embed="rId4"/>
          <a:stretch>
            <a:fillRect/>
          </a:stretch>
        </p:blipFill>
        <p:spPr>
          <a:xfrm rot="13256188">
            <a:off x="8117095" y="1002695"/>
            <a:ext cx="316759" cy="227724"/>
          </a:xfrm>
          <a:prstGeom prst="rect">
            <a:avLst/>
          </a:prstGeom>
        </p:spPr>
      </p:pic>
      <p:pic>
        <p:nvPicPr>
          <p:cNvPr id="7" name="Picture 6">
            <a:extLst>
              <a:ext uri="{FF2B5EF4-FFF2-40B4-BE49-F238E27FC236}">
                <a16:creationId xmlns:a16="http://schemas.microsoft.com/office/drawing/2014/main" id="{C934EA1B-F9D1-893E-E220-6A55FDF8C0B7}"/>
              </a:ext>
            </a:extLst>
          </p:cNvPr>
          <p:cNvPicPr>
            <a:picLocks noChangeAspect="1"/>
          </p:cNvPicPr>
          <p:nvPr/>
        </p:nvPicPr>
        <p:blipFill>
          <a:blip r:embed="rId4"/>
          <a:stretch>
            <a:fillRect/>
          </a:stretch>
        </p:blipFill>
        <p:spPr>
          <a:xfrm rot="18815190">
            <a:off x="7295460" y="4656118"/>
            <a:ext cx="316759" cy="227724"/>
          </a:xfrm>
          <a:prstGeom prst="rect">
            <a:avLst/>
          </a:prstGeom>
        </p:spPr>
      </p:pic>
      <p:pic>
        <p:nvPicPr>
          <p:cNvPr id="8" name="Picture 7">
            <a:extLst>
              <a:ext uri="{FF2B5EF4-FFF2-40B4-BE49-F238E27FC236}">
                <a16:creationId xmlns:a16="http://schemas.microsoft.com/office/drawing/2014/main" id="{E0A6100F-68EA-63CC-EFEC-5720F48582FC}"/>
              </a:ext>
            </a:extLst>
          </p:cNvPr>
          <p:cNvPicPr>
            <a:picLocks noChangeAspect="1"/>
          </p:cNvPicPr>
          <p:nvPr/>
        </p:nvPicPr>
        <p:blipFill>
          <a:blip r:embed="rId4"/>
          <a:stretch>
            <a:fillRect/>
          </a:stretch>
        </p:blipFill>
        <p:spPr>
          <a:xfrm rot="2739450">
            <a:off x="4356805" y="4655748"/>
            <a:ext cx="316759" cy="227724"/>
          </a:xfrm>
          <a:prstGeom prst="rect">
            <a:avLst/>
          </a:prstGeom>
        </p:spPr>
      </p:pic>
      <p:sp>
        <p:nvSpPr>
          <p:cNvPr id="10" name="Subtitle 2">
            <a:extLst>
              <a:ext uri="{FF2B5EF4-FFF2-40B4-BE49-F238E27FC236}">
                <a16:creationId xmlns:a16="http://schemas.microsoft.com/office/drawing/2014/main" id="{4D39B2A9-3D57-533B-774F-8D2921350016}"/>
              </a:ext>
            </a:extLst>
          </p:cNvPr>
          <p:cNvSpPr txBox="1">
            <a:spLocks/>
          </p:cNvSpPr>
          <p:nvPr/>
        </p:nvSpPr>
        <p:spPr>
          <a:xfrm>
            <a:off x="9939129" y="547639"/>
            <a:ext cx="1860539" cy="207734"/>
          </a:xfrm>
          <a:prstGeom prst="rect">
            <a:avLst/>
          </a:prstGeom>
          <a:solidFill>
            <a:schemeClr val="bg1"/>
          </a:solidFill>
          <a:ln w="38100">
            <a:solidFill>
              <a:srgbClr val="FF0000"/>
            </a:solidFill>
          </a:ln>
        </p:spPr>
        <p:txBody>
          <a:bodyPr vert="horz" lIns="91440" tIns="45720" rIns="91440" bIns="45720" rtlCol="0">
            <a:normAutofit fontScale="4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200" dirty="0"/>
              <a:t>Between Innings</a:t>
            </a:r>
          </a:p>
          <a:p>
            <a:endParaRPr lang="en-US" dirty="0"/>
          </a:p>
        </p:txBody>
      </p:sp>
      <p:sp>
        <p:nvSpPr>
          <p:cNvPr id="11" name="Rectangle 10">
            <a:extLst>
              <a:ext uri="{FF2B5EF4-FFF2-40B4-BE49-F238E27FC236}">
                <a16:creationId xmlns:a16="http://schemas.microsoft.com/office/drawing/2014/main" id="{DC72EB2A-472B-3A4C-F809-5ABCE13A68D1}"/>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E43CD6D-7F89-7613-7A35-2CC33AF1B53A}"/>
              </a:ext>
            </a:extLst>
          </p:cNvPr>
          <p:cNvSpPr/>
          <p:nvPr/>
        </p:nvSpPr>
        <p:spPr>
          <a:xfrm rot="13433514">
            <a:off x="2514872" y="533165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ubtitle 2">
            <a:extLst>
              <a:ext uri="{FF2B5EF4-FFF2-40B4-BE49-F238E27FC236}">
                <a16:creationId xmlns:a16="http://schemas.microsoft.com/office/drawing/2014/main" id="{C3D0627D-686C-C62E-E931-490C2D60B69E}"/>
              </a:ext>
            </a:extLst>
          </p:cNvPr>
          <p:cNvSpPr txBox="1">
            <a:spLocks/>
          </p:cNvSpPr>
          <p:nvPr/>
        </p:nvSpPr>
        <p:spPr>
          <a:xfrm>
            <a:off x="9939129" y="547639"/>
            <a:ext cx="2104362" cy="453708"/>
          </a:xfrm>
          <a:prstGeom prst="rect">
            <a:avLst/>
          </a:prstGeom>
          <a:solidFill>
            <a:schemeClr val="bg1"/>
          </a:solidFill>
          <a:ln w="38100">
            <a:solidFill>
              <a:srgbClr val="FF0000"/>
            </a:solidFill>
          </a:ln>
        </p:spPr>
        <p:txBody>
          <a:bodyPr vert="horz" lIns="91440" tIns="45720" rIns="91440" bIns="45720" rtlCol="0">
            <a:normAutofit fontScale="850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u="none" strike="noStrike" baseline="0" dirty="0">
                <a:solidFill>
                  <a:srgbClr val="000000"/>
                </a:solidFill>
              </a:rPr>
              <a:t>Between Innings</a:t>
            </a:r>
          </a:p>
        </p:txBody>
      </p:sp>
    </p:spTree>
    <p:extLst>
      <p:ext uri="{BB962C8B-B14F-4D97-AF65-F5344CB8AC3E}">
        <p14:creationId xmlns:p14="http://schemas.microsoft.com/office/powerpoint/2010/main" val="8778356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E42CA6-4B5A-C9DE-8A2F-44628801B865}"/>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373AF423-5B8B-8A23-89D2-349FDD5AD2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24F927B0-D729-A2A1-7A07-75F1F63DE0F2}"/>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8D3D858E-E2C4-F61B-47EF-3534F1C6E7C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pic>
        <p:nvPicPr>
          <p:cNvPr id="2" name="Picture 1">
            <a:extLst>
              <a:ext uri="{FF2B5EF4-FFF2-40B4-BE49-F238E27FC236}">
                <a16:creationId xmlns:a16="http://schemas.microsoft.com/office/drawing/2014/main" id="{FC49BE91-88E7-52F4-D561-E825334E08D5}"/>
              </a:ext>
            </a:extLst>
          </p:cNvPr>
          <p:cNvPicPr>
            <a:picLocks noChangeAspect="1"/>
          </p:cNvPicPr>
          <p:nvPr/>
        </p:nvPicPr>
        <p:blipFill>
          <a:blip r:embed="rId4"/>
          <a:stretch>
            <a:fillRect/>
          </a:stretch>
        </p:blipFill>
        <p:spPr>
          <a:xfrm rot="7716730">
            <a:off x="3068612" y="1494786"/>
            <a:ext cx="316759" cy="227724"/>
          </a:xfrm>
          <a:prstGeom prst="rect">
            <a:avLst/>
          </a:prstGeom>
        </p:spPr>
      </p:pic>
      <p:pic>
        <p:nvPicPr>
          <p:cNvPr id="4" name="Picture 3">
            <a:extLst>
              <a:ext uri="{FF2B5EF4-FFF2-40B4-BE49-F238E27FC236}">
                <a16:creationId xmlns:a16="http://schemas.microsoft.com/office/drawing/2014/main" id="{B3EF72AA-14EC-CAB2-7052-3439E8252125}"/>
              </a:ext>
            </a:extLst>
          </p:cNvPr>
          <p:cNvPicPr>
            <a:picLocks noChangeAspect="1"/>
          </p:cNvPicPr>
          <p:nvPr/>
        </p:nvPicPr>
        <p:blipFill>
          <a:blip r:embed="rId4"/>
          <a:stretch>
            <a:fillRect/>
          </a:stretch>
        </p:blipFill>
        <p:spPr>
          <a:xfrm rot="10800000">
            <a:off x="5937112" y="143753"/>
            <a:ext cx="316759" cy="227724"/>
          </a:xfrm>
          <a:prstGeom prst="rect">
            <a:avLst/>
          </a:prstGeom>
        </p:spPr>
      </p:pic>
      <p:pic>
        <p:nvPicPr>
          <p:cNvPr id="6" name="Picture 5">
            <a:extLst>
              <a:ext uri="{FF2B5EF4-FFF2-40B4-BE49-F238E27FC236}">
                <a16:creationId xmlns:a16="http://schemas.microsoft.com/office/drawing/2014/main" id="{AE3A7E72-7B86-6451-FD3F-0A613BDD36B7}"/>
              </a:ext>
            </a:extLst>
          </p:cNvPr>
          <p:cNvPicPr>
            <a:picLocks noChangeAspect="1"/>
          </p:cNvPicPr>
          <p:nvPr/>
        </p:nvPicPr>
        <p:blipFill>
          <a:blip r:embed="rId4"/>
          <a:stretch>
            <a:fillRect/>
          </a:stretch>
        </p:blipFill>
        <p:spPr>
          <a:xfrm rot="13256188">
            <a:off x="8117095" y="1002695"/>
            <a:ext cx="316759" cy="227724"/>
          </a:xfrm>
          <a:prstGeom prst="rect">
            <a:avLst/>
          </a:prstGeom>
        </p:spPr>
      </p:pic>
      <p:pic>
        <p:nvPicPr>
          <p:cNvPr id="7" name="Picture 6">
            <a:extLst>
              <a:ext uri="{FF2B5EF4-FFF2-40B4-BE49-F238E27FC236}">
                <a16:creationId xmlns:a16="http://schemas.microsoft.com/office/drawing/2014/main" id="{3CD1895E-EDF1-DC60-2073-810087784D1C}"/>
              </a:ext>
            </a:extLst>
          </p:cNvPr>
          <p:cNvPicPr>
            <a:picLocks noChangeAspect="1"/>
          </p:cNvPicPr>
          <p:nvPr/>
        </p:nvPicPr>
        <p:blipFill>
          <a:blip r:embed="rId4"/>
          <a:stretch>
            <a:fillRect/>
          </a:stretch>
        </p:blipFill>
        <p:spPr>
          <a:xfrm rot="18815190">
            <a:off x="7295460" y="4656118"/>
            <a:ext cx="316759" cy="227724"/>
          </a:xfrm>
          <a:prstGeom prst="rect">
            <a:avLst/>
          </a:prstGeom>
        </p:spPr>
      </p:pic>
      <p:pic>
        <p:nvPicPr>
          <p:cNvPr id="8" name="Picture 7">
            <a:extLst>
              <a:ext uri="{FF2B5EF4-FFF2-40B4-BE49-F238E27FC236}">
                <a16:creationId xmlns:a16="http://schemas.microsoft.com/office/drawing/2014/main" id="{7573EF82-461D-B173-42CB-F8AEA72052F5}"/>
              </a:ext>
            </a:extLst>
          </p:cNvPr>
          <p:cNvPicPr>
            <a:picLocks noChangeAspect="1"/>
          </p:cNvPicPr>
          <p:nvPr/>
        </p:nvPicPr>
        <p:blipFill>
          <a:blip r:embed="rId4"/>
          <a:stretch>
            <a:fillRect/>
          </a:stretch>
        </p:blipFill>
        <p:spPr>
          <a:xfrm rot="2739450">
            <a:off x="4356805" y="4655748"/>
            <a:ext cx="316759" cy="227724"/>
          </a:xfrm>
          <a:prstGeom prst="rect">
            <a:avLst/>
          </a:prstGeom>
        </p:spPr>
      </p:pic>
      <p:sp>
        <p:nvSpPr>
          <p:cNvPr id="10" name="Subtitle 2">
            <a:extLst>
              <a:ext uri="{FF2B5EF4-FFF2-40B4-BE49-F238E27FC236}">
                <a16:creationId xmlns:a16="http://schemas.microsoft.com/office/drawing/2014/main" id="{C0E4CD4E-DE80-BA8B-8AAC-3363CA6F8CC3}"/>
              </a:ext>
            </a:extLst>
          </p:cNvPr>
          <p:cNvSpPr txBox="1">
            <a:spLocks/>
          </p:cNvSpPr>
          <p:nvPr/>
        </p:nvSpPr>
        <p:spPr>
          <a:xfrm>
            <a:off x="9939129" y="547639"/>
            <a:ext cx="1860539" cy="207734"/>
          </a:xfrm>
          <a:prstGeom prst="rect">
            <a:avLst/>
          </a:prstGeom>
          <a:solidFill>
            <a:schemeClr val="bg1"/>
          </a:solidFill>
          <a:ln w="38100">
            <a:solidFill>
              <a:srgbClr val="FF0000"/>
            </a:solidFill>
          </a:ln>
        </p:spPr>
        <p:txBody>
          <a:bodyPr vert="horz" lIns="91440" tIns="45720" rIns="91440" bIns="45720" rtlCol="0">
            <a:normAutofit fontScale="4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200" dirty="0"/>
              <a:t>Between Innings</a:t>
            </a:r>
          </a:p>
          <a:p>
            <a:endParaRPr lang="en-US" dirty="0"/>
          </a:p>
        </p:txBody>
      </p:sp>
      <p:sp>
        <p:nvSpPr>
          <p:cNvPr id="11" name="Oval 10">
            <a:extLst>
              <a:ext uri="{FF2B5EF4-FFF2-40B4-BE49-F238E27FC236}">
                <a16:creationId xmlns:a16="http://schemas.microsoft.com/office/drawing/2014/main" id="{C1EC19D7-1D94-5608-1E2C-51B1F986F718}"/>
              </a:ext>
            </a:extLst>
          </p:cNvPr>
          <p:cNvSpPr/>
          <p:nvPr/>
        </p:nvSpPr>
        <p:spPr>
          <a:xfrm>
            <a:off x="4215101" y="4473933"/>
            <a:ext cx="600166" cy="591353"/>
          </a:xfrm>
          <a:prstGeom prst="ellipse">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686C378F-7A0B-168F-D5B4-EAAFAAF70ECB}"/>
              </a:ext>
            </a:extLst>
          </p:cNvPr>
          <p:cNvSpPr/>
          <p:nvPr/>
        </p:nvSpPr>
        <p:spPr>
          <a:xfrm>
            <a:off x="7153756" y="4473933"/>
            <a:ext cx="600166" cy="591353"/>
          </a:xfrm>
          <a:prstGeom prst="ellipse">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5D8A8A04-363F-DCBB-06D5-3C42CB3344B0}"/>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ACE02AE-72ED-59C9-8600-1BF270812D41}"/>
              </a:ext>
            </a:extLst>
          </p:cNvPr>
          <p:cNvSpPr/>
          <p:nvPr/>
        </p:nvSpPr>
        <p:spPr>
          <a:xfrm rot="13514671">
            <a:off x="2452407" y="5282886"/>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Subtitle 2">
            <a:extLst>
              <a:ext uri="{FF2B5EF4-FFF2-40B4-BE49-F238E27FC236}">
                <a16:creationId xmlns:a16="http://schemas.microsoft.com/office/drawing/2014/main" id="{4EADD476-99EB-AD80-B856-80D2F1EFF6A0}"/>
              </a:ext>
            </a:extLst>
          </p:cNvPr>
          <p:cNvSpPr txBox="1">
            <a:spLocks/>
          </p:cNvSpPr>
          <p:nvPr/>
        </p:nvSpPr>
        <p:spPr>
          <a:xfrm>
            <a:off x="9939129" y="547639"/>
            <a:ext cx="2104362" cy="453708"/>
          </a:xfrm>
          <a:prstGeom prst="rect">
            <a:avLst/>
          </a:prstGeom>
          <a:solidFill>
            <a:schemeClr val="bg1"/>
          </a:solidFill>
          <a:ln w="38100">
            <a:solidFill>
              <a:srgbClr val="FF0000"/>
            </a:solidFill>
          </a:ln>
        </p:spPr>
        <p:txBody>
          <a:bodyPr vert="horz" lIns="91440" tIns="45720" rIns="91440" bIns="45720" rtlCol="0">
            <a:normAutofit fontScale="850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u="none" strike="noStrike" baseline="0" dirty="0">
                <a:solidFill>
                  <a:srgbClr val="000000"/>
                </a:solidFill>
              </a:rPr>
              <a:t>Between Innings</a:t>
            </a:r>
            <a:endParaRPr lang="en-US" b="1" dirty="0"/>
          </a:p>
        </p:txBody>
      </p:sp>
    </p:spTree>
    <p:extLst>
      <p:ext uri="{BB962C8B-B14F-4D97-AF65-F5344CB8AC3E}">
        <p14:creationId xmlns:p14="http://schemas.microsoft.com/office/powerpoint/2010/main" val="82876323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0C7E35-B0FB-11F6-EA4C-13DBEC5CFDE6}"/>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D9BECDEE-3559-7E90-AC22-879FC71F36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3D451F1D-D497-9148-014E-56CA67214038}"/>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5DFBA428-1968-3597-9972-D5D91301D5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pic>
        <p:nvPicPr>
          <p:cNvPr id="2" name="Picture 1">
            <a:extLst>
              <a:ext uri="{FF2B5EF4-FFF2-40B4-BE49-F238E27FC236}">
                <a16:creationId xmlns:a16="http://schemas.microsoft.com/office/drawing/2014/main" id="{346C8C31-6CF1-0498-7195-EA2DE0629341}"/>
              </a:ext>
            </a:extLst>
          </p:cNvPr>
          <p:cNvPicPr>
            <a:picLocks noChangeAspect="1"/>
          </p:cNvPicPr>
          <p:nvPr/>
        </p:nvPicPr>
        <p:blipFill>
          <a:blip r:embed="rId4"/>
          <a:stretch>
            <a:fillRect/>
          </a:stretch>
        </p:blipFill>
        <p:spPr>
          <a:xfrm rot="8157561">
            <a:off x="2588575" y="2798765"/>
            <a:ext cx="316759" cy="227724"/>
          </a:xfrm>
          <a:prstGeom prst="rect">
            <a:avLst/>
          </a:prstGeom>
        </p:spPr>
      </p:pic>
      <p:pic>
        <p:nvPicPr>
          <p:cNvPr id="4" name="Picture 3">
            <a:extLst>
              <a:ext uri="{FF2B5EF4-FFF2-40B4-BE49-F238E27FC236}">
                <a16:creationId xmlns:a16="http://schemas.microsoft.com/office/drawing/2014/main" id="{1998E0A1-043E-6539-F67D-439F7D77E82D}"/>
              </a:ext>
            </a:extLst>
          </p:cNvPr>
          <p:cNvPicPr>
            <a:picLocks noChangeAspect="1"/>
          </p:cNvPicPr>
          <p:nvPr/>
        </p:nvPicPr>
        <p:blipFill>
          <a:blip r:embed="rId4"/>
          <a:stretch>
            <a:fillRect/>
          </a:stretch>
        </p:blipFill>
        <p:spPr>
          <a:xfrm rot="12123562">
            <a:off x="6823802" y="433777"/>
            <a:ext cx="316759" cy="227724"/>
          </a:xfrm>
          <a:prstGeom prst="rect">
            <a:avLst/>
          </a:prstGeom>
        </p:spPr>
      </p:pic>
      <p:pic>
        <p:nvPicPr>
          <p:cNvPr id="6" name="Picture 5">
            <a:extLst>
              <a:ext uri="{FF2B5EF4-FFF2-40B4-BE49-F238E27FC236}">
                <a16:creationId xmlns:a16="http://schemas.microsoft.com/office/drawing/2014/main" id="{EA43909D-2CBE-FA54-8CD0-5414DA090D1F}"/>
              </a:ext>
            </a:extLst>
          </p:cNvPr>
          <p:cNvPicPr>
            <a:picLocks noChangeAspect="1"/>
          </p:cNvPicPr>
          <p:nvPr/>
        </p:nvPicPr>
        <p:blipFill>
          <a:blip r:embed="rId4"/>
          <a:stretch>
            <a:fillRect/>
          </a:stretch>
        </p:blipFill>
        <p:spPr>
          <a:xfrm rot="13256188">
            <a:off x="9112218" y="2803786"/>
            <a:ext cx="316759" cy="227724"/>
          </a:xfrm>
          <a:prstGeom prst="rect">
            <a:avLst/>
          </a:prstGeom>
        </p:spPr>
      </p:pic>
      <p:pic>
        <p:nvPicPr>
          <p:cNvPr id="7" name="Picture 6">
            <a:extLst>
              <a:ext uri="{FF2B5EF4-FFF2-40B4-BE49-F238E27FC236}">
                <a16:creationId xmlns:a16="http://schemas.microsoft.com/office/drawing/2014/main" id="{E2B311E7-805A-BC2A-E148-FDCC3999A066}"/>
              </a:ext>
            </a:extLst>
          </p:cNvPr>
          <p:cNvPicPr>
            <a:picLocks noChangeAspect="1"/>
          </p:cNvPicPr>
          <p:nvPr/>
        </p:nvPicPr>
        <p:blipFill>
          <a:blip r:embed="rId4"/>
          <a:stretch>
            <a:fillRect/>
          </a:stretch>
        </p:blipFill>
        <p:spPr>
          <a:xfrm>
            <a:off x="5883683" y="6297092"/>
            <a:ext cx="316759" cy="227724"/>
          </a:xfrm>
          <a:prstGeom prst="rect">
            <a:avLst/>
          </a:prstGeom>
        </p:spPr>
      </p:pic>
      <p:sp>
        <p:nvSpPr>
          <p:cNvPr id="10" name="Subtitle 2">
            <a:extLst>
              <a:ext uri="{FF2B5EF4-FFF2-40B4-BE49-F238E27FC236}">
                <a16:creationId xmlns:a16="http://schemas.microsoft.com/office/drawing/2014/main" id="{0BEBED54-CC14-670B-B25A-30B32DCBBBD1}"/>
              </a:ext>
            </a:extLst>
          </p:cNvPr>
          <p:cNvSpPr txBox="1">
            <a:spLocks/>
          </p:cNvSpPr>
          <p:nvPr/>
        </p:nvSpPr>
        <p:spPr>
          <a:xfrm>
            <a:off x="9939129" y="547639"/>
            <a:ext cx="1860539" cy="207734"/>
          </a:xfrm>
          <a:prstGeom prst="rect">
            <a:avLst/>
          </a:prstGeom>
          <a:solidFill>
            <a:schemeClr val="bg1"/>
          </a:solidFill>
          <a:ln w="38100">
            <a:solidFill>
              <a:srgbClr val="FF0000"/>
            </a:solidFill>
          </a:ln>
        </p:spPr>
        <p:txBody>
          <a:bodyPr vert="horz" lIns="91440" tIns="45720" rIns="91440" bIns="45720" rtlCol="0">
            <a:normAutofit fontScale="4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200" dirty="0"/>
              <a:t>Between Innings</a:t>
            </a:r>
          </a:p>
          <a:p>
            <a:endParaRPr lang="en-US" dirty="0"/>
          </a:p>
        </p:txBody>
      </p:sp>
      <p:sp>
        <p:nvSpPr>
          <p:cNvPr id="13" name="Rectangle 12">
            <a:extLst>
              <a:ext uri="{FF2B5EF4-FFF2-40B4-BE49-F238E27FC236}">
                <a16:creationId xmlns:a16="http://schemas.microsoft.com/office/drawing/2014/main" id="{A778EAEF-5A70-8EB6-6A2F-A0C7B39F17E7}"/>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E48459C-594E-9D7C-AF32-29F8D0F291EC}"/>
              </a:ext>
            </a:extLst>
          </p:cNvPr>
          <p:cNvSpPr/>
          <p:nvPr/>
        </p:nvSpPr>
        <p:spPr>
          <a:xfrm rot="13514671">
            <a:off x="2452407" y="5282886"/>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Subtitle 2">
            <a:extLst>
              <a:ext uri="{FF2B5EF4-FFF2-40B4-BE49-F238E27FC236}">
                <a16:creationId xmlns:a16="http://schemas.microsoft.com/office/drawing/2014/main" id="{E6F9437E-17CA-7EA3-D9E0-BD9E14F05E80}"/>
              </a:ext>
            </a:extLst>
          </p:cNvPr>
          <p:cNvSpPr txBox="1">
            <a:spLocks/>
          </p:cNvSpPr>
          <p:nvPr/>
        </p:nvSpPr>
        <p:spPr>
          <a:xfrm>
            <a:off x="9939129" y="547639"/>
            <a:ext cx="2104362" cy="453708"/>
          </a:xfrm>
          <a:prstGeom prst="rect">
            <a:avLst/>
          </a:prstGeom>
          <a:solidFill>
            <a:schemeClr val="bg1"/>
          </a:solidFill>
          <a:ln w="38100">
            <a:solidFill>
              <a:srgbClr val="FF0000"/>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600" b="1" u="none" strike="noStrike" baseline="0" dirty="0">
                <a:solidFill>
                  <a:srgbClr val="000000"/>
                </a:solidFill>
              </a:rPr>
              <a:t>On the Thrown Down</a:t>
            </a:r>
          </a:p>
        </p:txBody>
      </p:sp>
    </p:spTree>
    <p:extLst>
      <p:ext uri="{BB962C8B-B14F-4D97-AF65-F5344CB8AC3E}">
        <p14:creationId xmlns:p14="http://schemas.microsoft.com/office/powerpoint/2010/main" val="427600331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83C560-5CAA-409A-A106-42DF9ACE15CA}"/>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3F86B913-C665-1B98-DE48-2AE7768998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1E9C82E2-7BEA-ACE8-BA70-86DABBE7E2B0}"/>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C46BCBB7-A182-1C82-9A38-BFC1F2CD31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pic>
        <p:nvPicPr>
          <p:cNvPr id="4" name="Picture 3">
            <a:extLst>
              <a:ext uri="{FF2B5EF4-FFF2-40B4-BE49-F238E27FC236}">
                <a16:creationId xmlns:a16="http://schemas.microsoft.com/office/drawing/2014/main" id="{E70A5C80-02BD-D782-BE75-05C25D363EC2}"/>
              </a:ext>
            </a:extLst>
          </p:cNvPr>
          <p:cNvPicPr>
            <a:picLocks noChangeAspect="1"/>
          </p:cNvPicPr>
          <p:nvPr/>
        </p:nvPicPr>
        <p:blipFill>
          <a:blip r:embed="rId4"/>
          <a:stretch>
            <a:fillRect/>
          </a:stretch>
        </p:blipFill>
        <p:spPr>
          <a:xfrm rot="12123562">
            <a:off x="6823802" y="433777"/>
            <a:ext cx="316759" cy="227724"/>
          </a:xfrm>
          <a:prstGeom prst="rect">
            <a:avLst/>
          </a:prstGeom>
        </p:spPr>
      </p:pic>
      <p:pic>
        <p:nvPicPr>
          <p:cNvPr id="7" name="Picture 6">
            <a:extLst>
              <a:ext uri="{FF2B5EF4-FFF2-40B4-BE49-F238E27FC236}">
                <a16:creationId xmlns:a16="http://schemas.microsoft.com/office/drawing/2014/main" id="{517553D0-3A55-1CDC-F2FA-CE9D235532AB}"/>
              </a:ext>
            </a:extLst>
          </p:cNvPr>
          <p:cNvPicPr>
            <a:picLocks noChangeAspect="1"/>
          </p:cNvPicPr>
          <p:nvPr/>
        </p:nvPicPr>
        <p:blipFill>
          <a:blip r:embed="rId4"/>
          <a:stretch>
            <a:fillRect/>
          </a:stretch>
        </p:blipFill>
        <p:spPr>
          <a:xfrm>
            <a:off x="5883683" y="6297092"/>
            <a:ext cx="316759" cy="227724"/>
          </a:xfrm>
          <a:prstGeom prst="rect">
            <a:avLst/>
          </a:prstGeom>
        </p:spPr>
      </p:pic>
      <p:sp>
        <p:nvSpPr>
          <p:cNvPr id="13" name="Rectangle 12">
            <a:extLst>
              <a:ext uri="{FF2B5EF4-FFF2-40B4-BE49-F238E27FC236}">
                <a16:creationId xmlns:a16="http://schemas.microsoft.com/office/drawing/2014/main" id="{A58A8D64-7BBB-A392-ED7C-8D5A47708089}"/>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858D45A-E5B7-0D21-8FDA-83668B9BA38A}"/>
              </a:ext>
            </a:extLst>
          </p:cNvPr>
          <p:cNvSpPr/>
          <p:nvPr/>
        </p:nvSpPr>
        <p:spPr>
          <a:xfrm rot="13514671">
            <a:off x="2452407" y="5282886"/>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Subtitle 2">
            <a:extLst>
              <a:ext uri="{FF2B5EF4-FFF2-40B4-BE49-F238E27FC236}">
                <a16:creationId xmlns:a16="http://schemas.microsoft.com/office/drawing/2014/main" id="{376BCBFB-99B9-38AF-D0E5-51AA4758DAD9}"/>
              </a:ext>
            </a:extLst>
          </p:cNvPr>
          <p:cNvSpPr txBox="1">
            <a:spLocks/>
          </p:cNvSpPr>
          <p:nvPr/>
        </p:nvSpPr>
        <p:spPr>
          <a:xfrm>
            <a:off x="9864691" y="545339"/>
            <a:ext cx="2104362" cy="616143"/>
          </a:xfrm>
          <a:prstGeom prst="rect">
            <a:avLst/>
          </a:prstGeom>
          <a:solidFill>
            <a:schemeClr val="bg1"/>
          </a:solidFill>
          <a:ln w="38100">
            <a:solidFill>
              <a:srgbClr val="FF0000"/>
            </a:solidFill>
          </a:ln>
        </p:spPr>
        <p:txBody>
          <a:bodyPr vert="horz" lIns="91440" tIns="45720" rIns="91440" bIns="45720" rtlCol="0">
            <a:normAutofit fontScale="850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300" b="1" u="none" strike="noStrike" baseline="0" dirty="0">
                <a:solidFill>
                  <a:srgbClr val="000000"/>
                </a:solidFill>
              </a:rPr>
              <a:t>Fair / Foul Responsibilities</a:t>
            </a:r>
          </a:p>
          <a:p>
            <a:endParaRPr lang="en-GB" sz="1600" b="1" u="none" strike="noStrike" baseline="0" dirty="0">
              <a:solidFill>
                <a:srgbClr val="000000"/>
              </a:solidFill>
            </a:endParaRPr>
          </a:p>
        </p:txBody>
      </p:sp>
      <p:sp>
        <p:nvSpPr>
          <p:cNvPr id="8" name="Rectangle 7">
            <a:extLst>
              <a:ext uri="{FF2B5EF4-FFF2-40B4-BE49-F238E27FC236}">
                <a16:creationId xmlns:a16="http://schemas.microsoft.com/office/drawing/2014/main" id="{236A35AB-0EA4-815F-7A10-D4D8B612E828}"/>
              </a:ext>
            </a:extLst>
          </p:cNvPr>
          <p:cNvSpPr/>
          <p:nvPr/>
        </p:nvSpPr>
        <p:spPr>
          <a:xfrm rot="18859548">
            <a:off x="5674421" y="4698457"/>
            <a:ext cx="3322502" cy="330018"/>
          </a:xfrm>
          <a:prstGeom prst="rec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AA2B11D-DCF1-4890-919E-DC8C18069DE2}"/>
              </a:ext>
            </a:extLst>
          </p:cNvPr>
          <p:cNvSpPr/>
          <p:nvPr/>
        </p:nvSpPr>
        <p:spPr>
          <a:xfrm rot="13505710">
            <a:off x="3037346" y="4722648"/>
            <a:ext cx="3322502" cy="330018"/>
          </a:xfrm>
          <a:prstGeom prst="rec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D06C244-6BE4-6AE9-57F7-A77B70743EBD}"/>
              </a:ext>
            </a:extLst>
          </p:cNvPr>
          <p:cNvSpPr/>
          <p:nvPr/>
        </p:nvSpPr>
        <p:spPr>
          <a:xfrm>
            <a:off x="371663" y="3997269"/>
            <a:ext cx="2679888" cy="2586234"/>
          </a:xfrm>
          <a:prstGeom prst="rect">
            <a:avLst/>
          </a:prstGeom>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dirty="0"/>
              <a:t>PU</a:t>
            </a:r>
          </a:p>
          <a:p>
            <a:pPr marL="171450" indent="-171450">
              <a:buFont typeface="Arial" panose="020B0604020202020204" pitchFamily="34" charset="0"/>
              <a:buChar char="•"/>
            </a:pPr>
            <a:r>
              <a:rPr lang="en-GB" sz="1200" dirty="0"/>
              <a:t>PU has the call on both lines up to but not including the front edge of the base.</a:t>
            </a:r>
          </a:p>
          <a:p>
            <a:pPr marL="171450" indent="-171450">
              <a:buFont typeface="Arial" panose="020B0604020202020204" pitchFamily="34" charset="0"/>
              <a:buChar char="•"/>
            </a:pPr>
            <a:r>
              <a:rPr lang="en-GB" sz="1200" dirty="0"/>
              <a:t>This includes any batted ball that stops short of or fielded in front of either 1B or 3B.</a:t>
            </a:r>
          </a:p>
          <a:p>
            <a:pPr marL="171450" indent="-171450">
              <a:buFont typeface="Arial" panose="020B0604020202020204" pitchFamily="34" charset="0"/>
              <a:buChar char="•"/>
            </a:pPr>
            <a:r>
              <a:rPr lang="en-GB" sz="1200" dirty="0"/>
              <a:t>PU will assume the entire foul line when U1 or U3 abandon the line.</a:t>
            </a:r>
          </a:p>
          <a:p>
            <a:pPr marL="171450" indent="-171450">
              <a:buFont typeface="Arial" panose="020B0604020202020204" pitchFamily="34" charset="0"/>
              <a:buChar char="•"/>
            </a:pPr>
            <a:r>
              <a:rPr lang="en-GB" sz="1200" dirty="0"/>
              <a:t>PU shall “hold the line” at PoP when not in rotation.</a:t>
            </a:r>
          </a:p>
          <a:p>
            <a:pPr algn="ctr"/>
            <a:endParaRPr lang="en-US" dirty="0"/>
          </a:p>
        </p:txBody>
      </p:sp>
      <p:sp>
        <p:nvSpPr>
          <p:cNvPr id="16" name="Rectangle 15">
            <a:extLst>
              <a:ext uri="{FF2B5EF4-FFF2-40B4-BE49-F238E27FC236}">
                <a16:creationId xmlns:a16="http://schemas.microsoft.com/office/drawing/2014/main" id="{4C071D5A-FF5A-2C34-4FC9-B6933A716840}"/>
              </a:ext>
            </a:extLst>
          </p:cNvPr>
          <p:cNvSpPr/>
          <p:nvPr/>
        </p:nvSpPr>
        <p:spPr>
          <a:xfrm>
            <a:off x="8533057" y="3997269"/>
            <a:ext cx="2679888" cy="2586234"/>
          </a:xfrm>
          <a:prstGeom prst="rect">
            <a:avLst/>
          </a:prstGeom>
          <a:ln w="7620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dirty="0"/>
              <a:t>U1 / U3</a:t>
            </a:r>
          </a:p>
          <a:p>
            <a:pPr marL="171450" indent="-171450">
              <a:buFont typeface="Arial" panose="020B0604020202020204" pitchFamily="34" charset="0"/>
              <a:buChar char="•"/>
            </a:pPr>
            <a:r>
              <a:rPr lang="en-GB" sz="1200" dirty="0"/>
              <a:t>U1 / U3 has the call from the front edge of base and beyond.</a:t>
            </a:r>
          </a:p>
          <a:p>
            <a:pPr marL="171450" indent="-171450">
              <a:buFont typeface="Arial" panose="020B0604020202020204" pitchFamily="34" charset="0"/>
              <a:buChar char="•"/>
            </a:pPr>
            <a:r>
              <a:rPr lang="en-GB" sz="1200" dirty="0"/>
              <a:t>This includes any batted ball that is bounding in the air, or on the ground, or is fielded even with the front edge or beyond the base.</a:t>
            </a:r>
          </a:p>
          <a:p>
            <a:pPr marL="171450" indent="-171450">
              <a:buFont typeface="Arial" panose="020B0604020202020204" pitchFamily="34" charset="0"/>
              <a:buChar char="•"/>
            </a:pPr>
            <a:r>
              <a:rPr lang="en-GB" sz="1200" dirty="0"/>
              <a:t>If abandons the line, will never come back to make a F/F decision.</a:t>
            </a:r>
          </a:p>
          <a:p>
            <a:pPr marL="171450" indent="-171450">
              <a:buFont typeface="Arial" panose="020B0604020202020204" pitchFamily="34" charset="0"/>
              <a:buChar char="•"/>
            </a:pPr>
            <a:r>
              <a:rPr lang="en-GB" sz="1200" dirty="0"/>
              <a:t>Will either be on the line to call F/F or move to Po1 if abandoning.</a:t>
            </a:r>
            <a:endParaRPr lang="en-US" dirty="0"/>
          </a:p>
        </p:txBody>
      </p:sp>
      <p:sp>
        <p:nvSpPr>
          <p:cNvPr id="17" name="Rectangle 16">
            <a:extLst>
              <a:ext uri="{FF2B5EF4-FFF2-40B4-BE49-F238E27FC236}">
                <a16:creationId xmlns:a16="http://schemas.microsoft.com/office/drawing/2014/main" id="{1FB09E56-8E92-9E0E-D7A3-3E08643EA8A5}"/>
              </a:ext>
            </a:extLst>
          </p:cNvPr>
          <p:cNvSpPr/>
          <p:nvPr/>
        </p:nvSpPr>
        <p:spPr>
          <a:xfrm rot="18859548">
            <a:off x="7976798" y="2331608"/>
            <a:ext cx="3322502" cy="330018"/>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80FB83C3-CC9D-F4E4-3876-AC7BE53156D8}"/>
              </a:ext>
            </a:extLst>
          </p:cNvPr>
          <p:cNvPicPr>
            <a:picLocks noChangeAspect="1"/>
          </p:cNvPicPr>
          <p:nvPr/>
        </p:nvPicPr>
        <p:blipFill>
          <a:blip r:embed="rId4"/>
          <a:stretch>
            <a:fillRect/>
          </a:stretch>
        </p:blipFill>
        <p:spPr>
          <a:xfrm rot="13256188">
            <a:off x="9112218" y="2803786"/>
            <a:ext cx="316759" cy="227724"/>
          </a:xfrm>
          <a:prstGeom prst="rect">
            <a:avLst/>
          </a:prstGeom>
        </p:spPr>
      </p:pic>
      <p:sp>
        <p:nvSpPr>
          <p:cNvPr id="18" name="Rectangle 17">
            <a:extLst>
              <a:ext uri="{FF2B5EF4-FFF2-40B4-BE49-F238E27FC236}">
                <a16:creationId xmlns:a16="http://schemas.microsoft.com/office/drawing/2014/main" id="{B6049FCC-3AC7-51DB-67F8-4B8299A06CDB}"/>
              </a:ext>
            </a:extLst>
          </p:cNvPr>
          <p:cNvSpPr/>
          <p:nvPr/>
        </p:nvSpPr>
        <p:spPr>
          <a:xfrm rot="13501076">
            <a:off x="680129" y="2364986"/>
            <a:ext cx="3322502" cy="330018"/>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6EFCB6B0-6785-4C3F-43A3-34102482EEB8}"/>
              </a:ext>
            </a:extLst>
          </p:cNvPr>
          <p:cNvPicPr>
            <a:picLocks noChangeAspect="1"/>
          </p:cNvPicPr>
          <p:nvPr/>
        </p:nvPicPr>
        <p:blipFill>
          <a:blip r:embed="rId4"/>
          <a:stretch>
            <a:fillRect/>
          </a:stretch>
        </p:blipFill>
        <p:spPr>
          <a:xfrm rot="8157561">
            <a:off x="2588575" y="2798765"/>
            <a:ext cx="316759" cy="227724"/>
          </a:xfrm>
          <a:prstGeom prst="rect">
            <a:avLst/>
          </a:prstGeom>
        </p:spPr>
      </p:pic>
    </p:spTree>
    <p:extLst>
      <p:ext uri="{BB962C8B-B14F-4D97-AF65-F5344CB8AC3E}">
        <p14:creationId xmlns:p14="http://schemas.microsoft.com/office/powerpoint/2010/main" val="28697958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fade">
                                      <p:cBhvr>
                                        <p:cTn id="18" dur="500"/>
                                        <p:tgtEl>
                                          <p:spTgt spid="18"/>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fade">
                                      <p:cBhvr>
                                        <p:cTn id="21" dur="500"/>
                                        <p:tgtEl>
                                          <p:spTgt spid="17"/>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fade">
                                      <p:cBhvr>
                                        <p:cTn id="24"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12" grpId="0" animBg="1"/>
      <p:bldP spid="16" grpId="0" animBg="1"/>
      <p:bldP spid="17" grpId="0" animBg="1"/>
      <p:bldP spid="18"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808EDC-A236-0D71-F4E2-D6FF088B6F17}"/>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66656385-E213-C312-840B-59545FA395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2A1DB56A-C930-E623-1F6D-AB5DDA3D0AE2}"/>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AE490F72-1462-47AC-67A8-163A7CAB042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pic>
        <p:nvPicPr>
          <p:cNvPr id="2" name="Picture 1">
            <a:extLst>
              <a:ext uri="{FF2B5EF4-FFF2-40B4-BE49-F238E27FC236}">
                <a16:creationId xmlns:a16="http://schemas.microsoft.com/office/drawing/2014/main" id="{C7CA2DE4-A286-6E68-D02F-3BDFB6A2ADCE}"/>
              </a:ext>
            </a:extLst>
          </p:cNvPr>
          <p:cNvPicPr>
            <a:picLocks noChangeAspect="1"/>
          </p:cNvPicPr>
          <p:nvPr/>
        </p:nvPicPr>
        <p:blipFill>
          <a:blip r:embed="rId4"/>
          <a:stretch>
            <a:fillRect/>
          </a:stretch>
        </p:blipFill>
        <p:spPr>
          <a:xfrm rot="7972964">
            <a:off x="2657796" y="2895040"/>
            <a:ext cx="316759" cy="227724"/>
          </a:xfrm>
          <a:prstGeom prst="rect">
            <a:avLst/>
          </a:prstGeom>
        </p:spPr>
      </p:pic>
      <p:pic>
        <p:nvPicPr>
          <p:cNvPr id="4" name="Picture 3">
            <a:extLst>
              <a:ext uri="{FF2B5EF4-FFF2-40B4-BE49-F238E27FC236}">
                <a16:creationId xmlns:a16="http://schemas.microsoft.com/office/drawing/2014/main" id="{0F7F2AB0-5D6E-E30E-03D8-9C33A3C3DC09}"/>
              </a:ext>
            </a:extLst>
          </p:cNvPr>
          <p:cNvPicPr>
            <a:picLocks noChangeAspect="1"/>
          </p:cNvPicPr>
          <p:nvPr/>
        </p:nvPicPr>
        <p:blipFill>
          <a:blip r:embed="rId4"/>
          <a:stretch>
            <a:fillRect/>
          </a:stretch>
        </p:blipFill>
        <p:spPr>
          <a:xfrm rot="11520118">
            <a:off x="6811756" y="317516"/>
            <a:ext cx="316759" cy="227724"/>
          </a:xfrm>
          <a:prstGeom prst="rect">
            <a:avLst/>
          </a:prstGeom>
        </p:spPr>
      </p:pic>
      <p:pic>
        <p:nvPicPr>
          <p:cNvPr id="6" name="Picture 5">
            <a:extLst>
              <a:ext uri="{FF2B5EF4-FFF2-40B4-BE49-F238E27FC236}">
                <a16:creationId xmlns:a16="http://schemas.microsoft.com/office/drawing/2014/main" id="{BBC19DFE-9B39-8BEF-4B90-7A2C059AE286}"/>
              </a:ext>
            </a:extLst>
          </p:cNvPr>
          <p:cNvPicPr>
            <a:picLocks noChangeAspect="1"/>
          </p:cNvPicPr>
          <p:nvPr/>
        </p:nvPicPr>
        <p:blipFill>
          <a:blip r:embed="rId4"/>
          <a:stretch>
            <a:fillRect/>
          </a:stretch>
        </p:blipFill>
        <p:spPr>
          <a:xfrm rot="13453942">
            <a:off x="9018242" y="2922040"/>
            <a:ext cx="316759" cy="227724"/>
          </a:xfrm>
          <a:prstGeom prst="rect">
            <a:avLst/>
          </a:prstGeom>
        </p:spPr>
      </p:pic>
      <p:pic>
        <p:nvPicPr>
          <p:cNvPr id="7" name="Picture 6">
            <a:extLst>
              <a:ext uri="{FF2B5EF4-FFF2-40B4-BE49-F238E27FC236}">
                <a16:creationId xmlns:a16="http://schemas.microsoft.com/office/drawing/2014/main" id="{B2479744-AADE-7626-08C2-D38FFF037809}"/>
              </a:ext>
            </a:extLst>
          </p:cNvPr>
          <p:cNvPicPr>
            <a:picLocks noChangeAspect="1"/>
          </p:cNvPicPr>
          <p:nvPr/>
        </p:nvPicPr>
        <p:blipFill>
          <a:blip r:embed="rId4"/>
          <a:stretch>
            <a:fillRect/>
          </a:stretch>
        </p:blipFill>
        <p:spPr>
          <a:xfrm>
            <a:off x="5858105" y="6417593"/>
            <a:ext cx="316759" cy="227724"/>
          </a:xfrm>
          <a:prstGeom prst="rect">
            <a:avLst/>
          </a:prstGeom>
        </p:spPr>
      </p:pic>
      <p:sp>
        <p:nvSpPr>
          <p:cNvPr id="8" name="Rectangle 7">
            <a:extLst>
              <a:ext uri="{FF2B5EF4-FFF2-40B4-BE49-F238E27FC236}">
                <a16:creationId xmlns:a16="http://schemas.microsoft.com/office/drawing/2014/main" id="{DF9A3374-96D8-39C1-7588-3029BD9B7683}"/>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558E171-B99A-3E8E-164D-3862D663540E}"/>
              </a:ext>
            </a:extLst>
          </p:cNvPr>
          <p:cNvSpPr/>
          <p:nvPr/>
        </p:nvSpPr>
        <p:spPr>
          <a:xfrm rot="13529820">
            <a:off x="2490013" y="5291896"/>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ubtitle 2">
            <a:extLst>
              <a:ext uri="{FF2B5EF4-FFF2-40B4-BE49-F238E27FC236}">
                <a16:creationId xmlns:a16="http://schemas.microsoft.com/office/drawing/2014/main" id="{DC2B8897-1B28-1016-97BE-E0BEEC53369E}"/>
              </a:ext>
            </a:extLst>
          </p:cNvPr>
          <p:cNvSpPr txBox="1">
            <a:spLocks/>
          </p:cNvSpPr>
          <p:nvPr/>
        </p:nvSpPr>
        <p:spPr>
          <a:xfrm>
            <a:off x="9939129" y="548945"/>
            <a:ext cx="2104362" cy="453708"/>
          </a:xfrm>
          <a:prstGeom prst="rect">
            <a:avLst/>
          </a:prstGeom>
          <a:solidFill>
            <a:schemeClr val="bg1"/>
          </a:solidFill>
          <a:ln w="38100">
            <a:solidFill>
              <a:srgbClr val="FF0000"/>
            </a:solidFill>
          </a:ln>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u="none" strike="noStrike" baseline="0" dirty="0">
                <a:solidFill>
                  <a:srgbClr val="000000"/>
                </a:solidFill>
              </a:rPr>
              <a:t>No Runner On</a:t>
            </a:r>
            <a:endParaRPr lang="en-US" b="1" dirty="0"/>
          </a:p>
        </p:txBody>
      </p:sp>
      <p:sp>
        <p:nvSpPr>
          <p:cNvPr id="13" name="Subtitle 2">
            <a:extLst>
              <a:ext uri="{FF2B5EF4-FFF2-40B4-BE49-F238E27FC236}">
                <a16:creationId xmlns:a16="http://schemas.microsoft.com/office/drawing/2014/main" id="{D190A517-597C-CBFA-5B87-023F1B7D514D}"/>
              </a:ext>
            </a:extLst>
          </p:cNvPr>
          <p:cNvSpPr txBox="1">
            <a:spLocks/>
          </p:cNvSpPr>
          <p:nvPr/>
        </p:nvSpPr>
        <p:spPr>
          <a:xfrm>
            <a:off x="1572784" y="141549"/>
            <a:ext cx="3701179" cy="453708"/>
          </a:xfrm>
          <a:prstGeom prst="rect">
            <a:avLst/>
          </a:prstGeom>
          <a:solidFill>
            <a:schemeClr val="bg1"/>
          </a:solidFill>
          <a:ln w="38100">
            <a:solidFill>
              <a:srgbClr val="FF0000"/>
            </a:solidFill>
          </a:ln>
        </p:spPr>
        <p:txBody>
          <a:bodyPr vert="horz" lIns="91440" tIns="45720" rIns="91440" bIns="4572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u="none" strike="noStrike" baseline="0" dirty="0">
                <a:solidFill>
                  <a:srgbClr val="000000"/>
                </a:solidFill>
              </a:rPr>
              <a:t>BATTED BALLS HIT OR FIELDED IN THE INFIELD</a:t>
            </a:r>
            <a:endParaRPr lang="en-US" b="1" dirty="0"/>
          </a:p>
        </p:txBody>
      </p:sp>
    </p:spTree>
    <p:extLst>
      <p:ext uri="{BB962C8B-B14F-4D97-AF65-F5344CB8AC3E}">
        <p14:creationId xmlns:p14="http://schemas.microsoft.com/office/powerpoint/2010/main" val="147438105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BAF782-9810-DD17-A523-EAA767776132}"/>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E5FC4D50-55E1-E980-A894-6B7DE732F36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EC05A411-3D27-623E-2F6B-E0876EB997AC}"/>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7A67C2C1-1893-84CC-98F8-14D8681FC06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sp>
        <p:nvSpPr>
          <p:cNvPr id="2" name="Rectangle 1">
            <a:extLst>
              <a:ext uri="{FF2B5EF4-FFF2-40B4-BE49-F238E27FC236}">
                <a16:creationId xmlns:a16="http://schemas.microsoft.com/office/drawing/2014/main" id="{2D09ECBE-B36B-2170-7E04-E79E4DF6A5E9}"/>
              </a:ext>
            </a:extLst>
          </p:cNvPr>
          <p:cNvSpPr/>
          <p:nvPr/>
        </p:nvSpPr>
        <p:spPr>
          <a:xfrm rot="2707398">
            <a:off x="1881809" y="5102087"/>
            <a:ext cx="2001078" cy="60297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283A2C21-61BB-39F0-3E35-16E2DA11C3F7}"/>
              </a:ext>
            </a:extLst>
          </p:cNvPr>
          <p:cNvSpPr/>
          <p:nvPr/>
        </p:nvSpPr>
        <p:spPr>
          <a:xfrm rot="2809400">
            <a:off x="2491407" y="5320749"/>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0D875765-3998-1DE0-0E89-1E46B5D3ECB2}"/>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DE9B7E4A-082D-F5D0-33C9-B5A09AAF9AAE}"/>
              </a:ext>
            </a:extLst>
          </p:cNvPr>
          <p:cNvSpPr txBox="1"/>
          <p:nvPr/>
        </p:nvSpPr>
        <p:spPr>
          <a:xfrm>
            <a:off x="1490472" y="721945"/>
            <a:ext cx="8915400" cy="5355312"/>
          </a:xfrm>
          <a:prstGeom prst="rect">
            <a:avLst/>
          </a:prstGeom>
          <a:solidFill>
            <a:schemeClr val="accent3">
              <a:lumMod val="20000"/>
              <a:lumOff val="80000"/>
            </a:schemeClr>
          </a:solidFill>
        </p:spPr>
        <p:txBody>
          <a:bodyPr wrap="square" rtlCol="0">
            <a:spAutoFit/>
          </a:bodyPr>
          <a:lstStyle/>
          <a:p>
            <a:r>
              <a:rPr lang="en-GB" sz="1800" b="0" i="1" u="none" strike="noStrike" baseline="0" dirty="0">
                <a:solidFill>
                  <a:srgbClr val="000000"/>
                </a:solidFill>
                <a:latin typeface="AAAAAR+Arial-ItalicMT"/>
              </a:rPr>
              <a:t>PHILOSOPHY </a:t>
            </a:r>
          </a:p>
          <a:p>
            <a:endParaRPr lang="en-GB" i="1" dirty="0">
              <a:solidFill>
                <a:srgbClr val="000000"/>
              </a:solidFill>
              <a:latin typeface="AAAAAR+Arial-ItalicMT"/>
            </a:endParaRPr>
          </a:p>
          <a:p>
            <a:pPr marL="342900" indent="-342900">
              <a:buAutoNum type="arabicPeriod"/>
            </a:pPr>
            <a:r>
              <a:rPr lang="en-GB" sz="1800" b="1" i="0" u="none" strike="noStrike" baseline="0" dirty="0">
                <a:solidFill>
                  <a:srgbClr val="000000"/>
                </a:solidFill>
                <a:latin typeface="AAAAAM+Arial-BoldMT"/>
              </a:rPr>
              <a:t>Front load umpires </a:t>
            </a:r>
            <a:r>
              <a:rPr lang="en-GB" sz="1800" i="0" u="none" strike="noStrike" baseline="0" dirty="0">
                <a:solidFill>
                  <a:srgbClr val="000000"/>
                </a:solidFill>
                <a:latin typeface="AAAAAC+ArialMT"/>
              </a:rPr>
              <a:t>ahead of the runners and plays whenever possible utilizing rotations. </a:t>
            </a:r>
          </a:p>
          <a:p>
            <a:pPr marL="342900" indent="-342900">
              <a:buAutoNum type="arabicPeriod"/>
            </a:pPr>
            <a:endParaRPr lang="en-GB" sz="1800" b="1" i="0" u="none" strike="noStrike" baseline="0" dirty="0">
              <a:solidFill>
                <a:srgbClr val="000000"/>
              </a:solidFill>
              <a:latin typeface="AAAAAC+ArialMT"/>
            </a:endParaRPr>
          </a:p>
          <a:p>
            <a:pPr marL="342900" indent="-342900">
              <a:buAutoNum type="arabicPeriod"/>
            </a:pPr>
            <a:r>
              <a:rPr lang="en-GB" sz="1800" b="1" i="0" u="none" strike="noStrike" baseline="0" dirty="0">
                <a:solidFill>
                  <a:srgbClr val="000000"/>
                </a:solidFill>
                <a:latin typeface="AAAAAC+ArialMT"/>
              </a:rPr>
              <a:t>Assign responsibilities </a:t>
            </a:r>
            <a:r>
              <a:rPr lang="en-GB" sz="1800" i="0" u="none" strike="noStrike" baseline="0" dirty="0">
                <a:solidFill>
                  <a:srgbClr val="000000"/>
                </a:solidFill>
                <a:latin typeface="AAAAAC+ArialMT"/>
              </a:rPr>
              <a:t>and rotations to cover the plays with the </a:t>
            </a:r>
            <a:r>
              <a:rPr lang="en-GB" sz="1800" i="0" u="none" strike="noStrike" baseline="0" dirty="0">
                <a:solidFill>
                  <a:srgbClr val="000000"/>
                </a:solidFill>
                <a:latin typeface="AAAAAM+Arial-BoldMT"/>
              </a:rPr>
              <a:t>highest probabilities in order of priority. </a:t>
            </a:r>
          </a:p>
          <a:p>
            <a:pPr marL="342900" indent="-342900">
              <a:buAutoNum type="arabicPeriod"/>
            </a:pPr>
            <a:endParaRPr lang="en-GB" sz="1800" b="1" i="0" u="none" strike="noStrike" baseline="0" dirty="0">
              <a:solidFill>
                <a:srgbClr val="000000"/>
              </a:solidFill>
              <a:latin typeface="AAAAAC+ArialMT"/>
            </a:endParaRPr>
          </a:p>
          <a:p>
            <a:pPr marL="342900" indent="-342900">
              <a:buAutoNum type="arabicPeriod"/>
            </a:pPr>
            <a:r>
              <a:rPr lang="en-GB" sz="1800" b="1" i="0" u="none" strike="noStrike" baseline="0" dirty="0">
                <a:solidFill>
                  <a:srgbClr val="000000"/>
                </a:solidFill>
                <a:latin typeface="AAAAAC+ArialMT"/>
              </a:rPr>
              <a:t>When assigned to </a:t>
            </a:r>
            <a:r>
              <a:rPr lang="en-GB" sz="1800" b="1" i="0" u="none" strike="noStrike" baseline="0" dirty="0">
                <a:solidFill>
                  <a:srgbClr val="000000"/>
                </a:solidFill>
                <a:latin typeface="AAAAAM+Arial-BoldMT"/>
              </a:rPr>
              <a:t>cover multiple bases in rotation</a:t>
            </a:r>
            <a:r>
              <a:rPr lang="en-GB" sz="1800" i="0" u="none" strike="noStrike" baseline="0" dirty="0">
                <a:solidFill>
                  <a:srgbClr val="000000"/>
                </a:solidFill>
                <a:latin typeface="AAAAAC+ArialMT"/>
              </a:rPr>
              <a:t>, the umpire must let the ball take them to the play. The umpire must remember </a:t>
            </a:r>
            <a:r>
              <a:rPr lang="en-GB" sz="1800" i="0" u="none" strike="noStrike" baseline="0" dirty="0">
                <a:solidFill>
                  <a:srgbClr val="000000"/>
                </a:solidFill>
                <a:latin typeface="AAAAAM+Arial-BoldMT"/>
              </a:rPr>
              <a:t>not to overcompensate </a:t>
            </a:r>
            <a:r>
              <a:rPr lang="en-GB" sz="1800" i="0" u="none" strike="noStrike" baseline="0" dirty="0">
                <a:solidFill>
                  <a:srgbClr val="000000"/>
                </a:solidFill>
                <a:latin typeface="AAAAAC+ArialMT"/>
              </a:rPr>
              <a:t>their position should they be required to make a call on a subsequent play at another assigned base. </a:t>
            </a:r>
          </a:p>
          <a:p>
            <a:pPr marL="342900" indent="-342900">
              <a:buAutoNum type="arabicPeriod"/>
            </a:pPr>
            <a:endParaRPr lang="en-GB" sz="1800" b="1" i="0" u="none" strike="noStrike" baseline="0" dirty="0">
              <a:solidFill>
                <a:srgbClr val="000000"/>
              </a:solidFill>
              <a:latin typeface="AAAAAM+Arial-BoldMT"/>
            </a:endParaRPr>
          </a:p>
          <a:p>
            <a:pPr marL="342900" indent="-342900">
              <a:buAutoNum type="arabicPeriod"/>
            </a:pPr>
            <a:r>
              <a:rPr lang="en-GB" sz="1800" b="1" i="0" u="none" strike="noStrike" baseline="0" dirty="0">
                <a:solidFill>
                  <a:srgbClr val="000000"/>
                </a:solidFill>
                <a:latin typeface="AAAAAM+Arial-BoldMT"/>
              </a:rPr>
              <a:t>Prioritize freedom of movement </a:t>
            </a:r>
            <a:r>
              <a:rPr lang="en-GB" sz="1800" b="0" i="0" u="none" strike="noStrike" baseline="0" dirty="0">
                <a:solidFill>
                  <a:srgbClr val="000000"/>
                </a:solidFill>
                <a:latin typeface="AAAAAC+ArialMT"/>
              </a:rPr>
              <a:t>for fielders and runners so that umpires do not hinder any play as a result of their positioning or rotations. When assigned to cover a single base, this may require U1 / U3 to move into foul territory to observe playing action and adjust their position should a “play” (ball and runner coming together) develop. </a:t>
            </a:r>
          </a:p>
          <a:p>
            <a:pPr marL="342900" indent="-342900">
              <a:buAutoNum type="arabicPeriod"/>
            </a:pPr>
            <a:endParaRPr lang="en-GB" sz="1800" b="1" i="0" u="none" strike="noStrike" baseline="0" dirty="0">
              <a:solidFill>
                <a:srgbClr val="000000"/>
              </a:solidFill>
              <a:latin typeface="AAAAAM+Arial-BoldMT"/>
            </a:endParaRPr>
          </a:p>
          <a:p>
            <a:pPr marL="342900" indent="-342900">
              <a:buAutoNum type="arabicPeriod"/>
            </a:pPr>
            <a:r>
              <a:rPr lang="en-GB" sz="1800" b="1" i="0" u="none" strike="noStrike" baseline="0" dirty="0">
                <a:solidFill>
                  <a:srgbClr val="000000"/>
                </a:solidFill>
                <a:latin typeface="AAAAAM+Arial-BoldMT"/>
              </a:rPr>
              <a:t>Umpire Communication </a:t>
            </a:r>
            <a:r>
              <a:rPr lang="en-GB" sz="1800" b="0" i="0" u="none" strike="noStrike" baseline="0" dirty="0">
                <a:solidFill>
                  <a:srgbClr val="000000"/>
                </a:solidFill>
                <a:latin typeface="AAAAAC+ArialMT"/>
              </a:rPr>
              <a:t>is imperative to ensure proper coverage and rotations. Communication must occur early and continuously throughout the development of the play. Communication should be both audible and visual. </a:t>
            </a:r>
            <a:endParaRPr lang="en-US" dirty="0"/>
          </a:p>
        </p:txBody>
      </p:sp>
      <p:sp>
        <p:nvSpPr>
          <p:cNvPr id="7" name="Subtitle 2">
            <a:extLst>
              <a:ext uri="{FF2B5EF4-FFF2-40B4-BE49-F238E27FC236}">
                <a16:creationId xmlns:a16="http://schemas.microsoft.com/office/drawing/2014/main" id="{C69266BB-888F-FB17-8E2C-F56A374BFAFE}"/>
              </a:ext>
            </a:extLst>
          </p:cNvPr>
          <p:cNvSpPr txBox="1">
            <a:spLocks/>
          </p:cNvSpPr>
          <p:nvPr/>
        </p:nvSpPr>
        <p:spPr>
          <a:xfrm>
            <a:off x="9939129" y="547639"/>
            <a:ext cx="2104362" cy="453708"/>
          </a:xfrm>
          <a:prstGeom prst="rect">
            <a:avLst/>
          </a:prstGeom>
          <a:solidFill>
            <a:schemeClr val="bg1"/>
          </a:solidFill>
          <a:ln w="38100">
            <a:solidFill>
              <a:srgbClr val="FF0000"/>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u="none" strike="noStrike" baseline="0" dirty="0">
                <a:solidFill>
                  <a:srgbClr val="000000"/>
                </a:solidFill>
              </a:rPr>
              <a:t>PHILOSOPHY</a:t>
            </a:r>
            <a:endParaRPr lang="en-US" b="1" dirty="0"/>
          </a:p>
        </p:txBody>
      </p:sp>
    </p:spTree>
    <p:extLst>
      <p:ext uri="{BB962C8B-B14F-4D97-AF65-F5344CB8AC3E}">
        <p14:creationId xmlns:p14="http://schemas.microsoft.com/office/powerpoint/2010/main" val="23219876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235D40-772A-EE7F-FCE0-F1D2385E364B}"/>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DD7A9165-5D32-7D20-F023-9DE6B0DAEE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6A288EF7-E00C-15FD-346B-C39967646E27}"/>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1FE9BBF6-4CD5-E9A7-D8D3-0638A6A2550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pic>
        <p:nvPicPr>
          <p:cNvPr id="2" name="Picture 1">
            <a:extLst>
              <a:ext uri="{FF2B5EF4-FFF2-40B4-BE49-F238E27FC236}">
                <a16:creationId xmlns:a16="http://schemas.microsoft.com/office/drawing/2014/main" id="{A5FEBD34-2D41-1FB7-BB43-4D2C019A1556}"/>
              </a:ext>
            </a:extLst>
          </p:cNvPr>
          <p:cNvPicPr>
            <a:picLocks noChangeAspect="1"/>
          </p:cNvPicPr>
          <p:nvPr/>
        </p:nvPicPr>
        <p:blipFill>
          <a:blip r:embed="rId4"/>
          <a:stretch>
            <a:fillRect/>
          </a:stretch>
        </p:blipFill>
        <p:spPr>
          <a:xfrm rot="7972964">
            <a:off x="2657796" y="2895040"/>
            <a:ext cx="316759" cy="227724"/>
          </a:xfrm>
          <a:prstGeom prst="rect">
            <a:avLst/>
          </a:prstGeom>
        </p:spPr>
      </p:pic>
      <p:pic>
        <p:nvPicPr>
          <p:cNvPr id="4" name="Picture 3">
            <a:extLst>
              <a:ext uri="{FF2B5EF4-FFF2-40B4-BE49-F238E27FC236}">
                <a16:creationId xmlns:a16="http://schemas.microsoft.com/office/drawing/2014/main" id="{931FE50D-6736-9C02-239B-0573085775A3}"/>
              </a:ext>
            </a:extLst>
          </p:cNvPr>
          <p:cNvPicPr>
            <a:picLocks noChangeAspect="1"/>
          </p:cNvPicPr>
          <p:nvPr/>
        </p:nvPicPr>
        <p:blipFill>
          <a:blip r:embed="rId4"/>
          <a:stretch>
            <a:fillRect/>
          </a:stretch>
        </p:blipFill>
        <p:spPr>
          <a:xfrm rot="11520118">
            <a:off x="6811756" y="317516"/>
            <a:ext cx="316759" cy="227724"/>
          </a:xfrm>
          <a:prstGeom prst="rect">
            <a:avLst/>
          </a:prstGeom>
        </p:spPr>
      </p:pic>
      <p:pic>
        <p:nvPicPr>
          <p:cNvPr id="6" name="Picture 5">
            <a:extLst>
              <a:ext uri="{FF2B5EF4-FFF2-40B4-BE49-F238E27FC236}">
                <a16:creationId xmlns:a16="http://schemas.microsoft.com/office/drawing/2014/main" id="{2FEC798A-B76A-FD55-BB89-E490511E9816}"/>
              </a:ext>
            </a:extLst>
          </p:cNvPr>
          <p:cNvPicPr>
            <a:picLocks noChangeAspect="1"/>
          </p:cNvPicPr>
          <p:nvPr/>
        </p:nvPicPr>
        <p:blipFill>
          <a:blip r:embed="rId4"/>
          <a:stretch>
            <a:fillRect/>
          </a:stretch>
        </p:blipFill>
        <p:spPr>
          <a:xfrm rot="13453942">
            <a:off x="9018242" y="2922040"/>
            <a:ext cx="316759" cy="227724"/>
          </a:xfrm>
          <a:prstGeom prst="rect">
            <a:avLst/>
          </a:prstGeom>
        </p:spPr>
      </p:pic>
      <p:pic>
        <p:nvPicPr>
          <p:cNvPr id="7" name="Picture 6">
            <a:extLst>
              <a:ext uri="{FF2B5EF4-FFF2-40B4-BE49-F238E27FC236}">
                <a16:creationId xmlns:a16="http://schemas.microsoft.com/office/drawing/2014/main" id="{6E71E7AC-9F78-F0E9-9390-EDBD8AE40F33}"/>
              </a:ext>
            </a:extLst>
          </p:cNvPr>
          <p:cNvPicPr>
            <a:picLocks noChangeAspect="1"/>
          </p:cNvPicPr>
          <p:nvPr/>
        </p:nvPicPr>
        <p:blipFill>
          <a:blip r:embed="rId4"/>
          <a:stretch>
            <a:fillRect/>
          </a:stretch>
        </p:blipFill>
        <p:spPr>
          <a:xfrm>
            <a:off x="5858105" y="6417593"/>
            <a:ext cx="316759" cy="227724"/>
          </a:xfrm>
          <a:prstGeom prst="rect">
            <a:avLst/>
          </a:prstGeom>
        </p:spPr>
      </p:pic>
      <p:sp>
        <p:nvSpPr>
          <p:cNvPr id="10" name="Subtitle 2">
            <a:extLst>
              <a:ext uri="{FF2B5EF4-FFF2-40B4-BE49-F238E27FC236}">
                <a16:creationId xmlns:a16="http://schemas.microsoft.com/office/drawing/2014/main" id="{E41B2D5F-F1DF-25D4-71C2-766129ABDEAA}"/>
              </a:ext>
            </a:extLst>
          </p:cNvPr>
          <p:cNvSpPr txBox="1">
            <a:spLocks/>
          </p:cNvSpPr>
          <p:nvPr/>
        </p:nvSpPr>
        <p:spPr>
          <a:xfrm>
            <a:off x="9939129" y="547639"/>
            <a:ext cx="1860539" cy="207734"/>
          </a:xfrm>
          <a:prstGeom prst="rect">
            <a:avLst/>
          </a:prstGeom>
          <a:solidFill>
            <a:schemeClr val="bg1"/>
          </a:solidFill>
          <a:ln w="38100">
            <a:solidFill>
              <a:srgbClr val="FF0000"/>
            </a:solidFill>
          </a:ln>
        </p:spPr>
        <p:txBody>
          <a:bodyPr vert="horz" lIns="91440" tIns="45720" rIns="91440" bIns="45720" rtlCol="0">
            <a:normAutofit fontScale="4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200" dirty="0"/>
              <a:t>No Runners On</a:t>
            </a:r>
          </a:p>
          <a:p>
            <a:endParaRPr lang="en-US" dirty="0"/>
          </a:p>
        </p:txBody>
      </p:sp>
      <p:cxnSp>
        <p:nvCxnSpPr>
          <p:cNvPr id="8" name="Straight Arrow Connector 7">
            <a:extLst>
              <a:ext uri="{FF2B5EF4-FFF2-40B4-BE49-F238E27FC236}">
                <a16:creationId xmlns:a16="http://schemas.microsoft.com/office/drawing/2014/main" id="{A98A4F3C-5A6D-16BB-19AB-1F87089AB1FA}"/>
              </a:ext>
            </a:extLst>
          </p:cNvPr>
          <p:cNvCxnSpPr>
            <a:cxnSpLocks/>
          </p:cNvCxnSpPr>
          <p:nvPr/>
        </p:nvCxnSpPr>
        <p:spPr>
          <a:xfrm flipH="1" flipV="1">
            <a:off x="4757738" y="1550194"/>
            <a:ext cx="1171471" cy="3993148"/>
          </a:xfrm>
          <a:prstGeom prst="straightConnector1">
            <a:avLst/>
          </a:prstGeom>
          <a:ln w="76200">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11" name="Straight Arrow Connector 10">
            <a:extLst>
              <a:ext uri="{FF2B5EF4-FFF2-40B4-BE49-F238E27FC236}">
                <a16:creationId xmlns:a16="http://schemas.microsoft.com/office/drawing/2014/main" id="{2B3BD779-C81D-31A0-CF0B-5383291ED797}"/>
              </a:ext>
            </a:extLst>
          </p:cNvPr>
          <p:cNvCxnSpPr>
            <a:cxnSpLocks/>
          </p:cNvCxnSpPr>
          <p:nvPr/>
        </p:nvCxnSpPr>
        <p:spPr>
          <a:xfrm flipV="1">
            <a:off x="6091923" y="1957388"/>
            <a:ext cx="942824" cy="3596887"/>
          </a:xfrm>
          <a:prstGeom prst="straightConnector1">
            <a:avLst/>
          </a:prstGeom>
          <a:ln w="76200">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12" name="Rectangle 11">
            <a:extLst>
              <a:ext uri="{FF2B5EF4-FFF2-40B4-BE49-F238E27FC236}">
                <a16:creationId xmlns:a16="http://schemas.microsoft.com/office/drawing/2014/main" id="{567F439C-B65B-EC02-D1DE-57217D140415}"/>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2F9ED4A-134A-1468-1A5D-986694C9DD83}"/>
              </a:ext>
            </a:extLst>
          </p:cNvPr>
          <p:cNvSpPr/>
          <p:nvPr/>
        </p:nvSpPr>
        <p:spPr>
          <a:xfrm rot="13503916">
            <a:off x="2509356" y="5291551"/>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Subtitle 2">
            <a:extLst>
              <a:ext uri="{FF2B5EF4-FFF2-40B4-BE49-F238E27FC236}">
                <a16:creationId xmlns:a16="http://schemas.microsoft.com/office/drawing/2014/main" id="{D6B5CB8B-5448-8C43-D617-64E8D2DD518E}"/>
              </a:ext>
            </a:extLst>
          </p:cNvPr>
          <p:cNvSpPr txBox="1">
            <a:spLocks/>
          </p:cNvSpPr>
          <p:nvPr/>
        </p:nvSpPr>
        <p:spPr>
          <a:xfrm>
            <a:off x="1572784" y="141549"/>
            <a:ext cx="3701179" cy="453708"/>
          </a:xfrm>
          <a:prstGeom prst="rect">
            <a:avLst/>
          </a:prstGeom>
          <a:solidFill>
            <a:schemeClr val="bg1"/>
          </a:solidFill>
          <a:ln w="38100">
            <a:solidFill>
              <a:srgbClr val="FF0000"/>
            </a:solidFill>
          </a:ln>
        </p:spPr>
        <p:txBody>
          <a:bodyPr vert="horz" lIns="91440" tIns="45720" rIns="91440" bIns="4572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u="none" strike="noStrike" baseline="0" dirty="0">
                <a:solidFill>
                  <a:srgbClr val="000000"/>
                </a:solidFill>
              </a:rPr>
              <a:t>BATTED BALLS HIT OR FIELDED IN THE INFIELD</a:t>
            </a:r>
            <a:endParaRPr lang="en-US" b="1" dirty="0"/>
          </a:p>
        </p:txBody>
      </p:sp>
      <p:sp>
        <p:nvSpPr>
          <p:cNvPr id="15" name="Subtitle 2">
            <a:extLst>
              <a:ext uri="{FF2B5EF4-FFF2-40B4-BE49-F238E27FC236}">
                <a16:creationId xmlns:a16="http://schemas.microsoft.com/office/drawing/2014/main" id="{0BC99E51-347A-88CE-AEB9-65E9FEF0CBE8}"/>
              </a:ext>
            </a:extLst>
          </p:cNvPr>
          <p:cNvSpPr txBox="1">
            <a:spLocks/>
          </p:cNvSpPr>
          <p:nvPr/>
        </p:nvSpPr>
        <p:spPr>
          <a:xfrm>
            <a:off x="9939129" y="548945"/>
            <a:ext cx="2104362" cy="453708"/>
          </a:xfrm>
          <a:prstGeom prst="rect">
            <a:avLst/>
          </a:prstGeom>
          <a:solidFill>
            <a:schemeClr val="bg1"/>
          </a:solidFill>
          <a:ln w="38100">
            <a:solidFill>
              <a:srgbClr val="FF0000"/>
            </a:solidFill>
          </a:ln>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u="none" strike="noStrike" baseline="0" dirty="0">
                <a:solidFill>
                  <a:srgbClr val="000000"/>
                </a:solidFill>
              </a:rPr>
              <a:t>No Runner On</a:t>
            </a:r>
            <a:endParaRPr lang="en-US" b="1" dirty="0"/>
          </a:p>
        </p:txBody>
      </p:sp>
    </p:spTree>
    <p:extLst>
      <p:ext uri="{BB962C8B-B14F-4D97-AF65-F5344CB8AC3E}">
        <p14:creationId xmlns:p14="http://schemas.microsoft.com/office/powerpoint/2010/main" val="105105987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FB82DA-49D6-49B3-49DE-CCDA8066CE73}"/>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6BCA84F4-8A2A-FC8F-4641-B84AE250E9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850C5325-A170-7DBB-B6E5-FABEA32B1B86}"/>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523A7ADE-D2D7-1700-0B5C-CF1B39FC814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pic>
        <p:nvPicPr>
          <p:cNvPr id="2" name="Picture 1">
            <a:extLst>
              <a:ext uri="{FF2B5EF4-FFF2-40B4-BE49-F238E27FC236}">
                <a16:creationId xmlns:a16="http://schemas.microsoft.com/office/drawing/2014/main" id="{C8D9921A-751B-DA98-B594-00F20D3BBB47}"/>
              </a:ext>
            </a:extLst>
          </p:cNvPr>
          <p:cNvPicPr>
            <a:picLocks noChangeAspect="1"/>
          </p:cNvPicPr>
          <p:nvPr/>
        </p:nvPicPr>
        <p:blipFill>
          <a:blip r:embed="rId4"/>
          <a:stretch>
            <a:fillRect/>
          </a:stretch>
        </p:blipFill>
        <p:spPr>
          <a:xfrm rot="2694546">
            <a:off x="3069915" y="3663956"/>
            <a:ext cx="316759" cy="227724"/>
          </a:xfrm>
          <a:prstGeom prst="rect">
            <a:avLst/>
          </a:prstGeom>
        </p:spPr>
      </p:pic>
      <p:pic>
        <p:nvPicPr>
          <p:cNvPr id="4" name="Picture 3">
            <a:extLst>
              <a:ext uri="{FF2B5EF4-FFF2-40B4-BE49-F238E27FC236}">
                <a16:creationId xmlns:a16="http://schemas.microsoft.com/office/drawing/2014/main" id="{59EFD428-1699-78C6-2167-2646C4E2AC02}"/>
              </a:ext>
            </a:extLst>
          </p:cNvPr>
          <p:cNvPicPr>
            <a:picLocks noChangeAspect="1"/>
          </p:cNvPicPr>
          <p:nvPr/>
        </p:nvPicPr>
        <p:blipFill>
          <a:blip r:embed="rId4"/>
          <a:stretch>
            <a:fillRect/>
          </a:stretch>
        </p:blipFill>
        <p:spPr>
          <a:xfrm rot="12875199">
            <a:off x="6697773" y="675763"/>
            <a:ext cx="316759" cy="227724"/>
          </a:xfrm>
          <a:prstGeom prst="rect">
            <a:avLst/>
          </a:prstGeom>
        </p:spPr>
      </p:pic>
      <p:pic>
        <p:nvPicPr>
          <p:cNvPr id="6" name="Picture 5">
            <a:extLst>
              <a:ext uri="{FF2B5EF4-FFF2-40B4-BE49-F238E27FC236}">
                <a16:creationId xmlns:a16="http://schemas.microsoft.com/office/drawing/2014/main" id="{DE589C46-4AF0-0CFD-4B65-C5F7691431E1}"/>
              </a:ext>
            </a:extLst>
          </p:cNvPr>
          <p:cNvPicPr>
            <a:picLocks noChangeAspect="1"/>
          </p:cNvPicPr>
          <p:nvPr/>
        </p:nvPicPr>
        <p:blipFill>
          <a:blip r:embed="rId4"/>
          <a:stretch>
            <a:fillRect/>
          </a:stretch>
        </p:blipFill>
        <p:spPr>
          <a:xfrm rot="13453942">
            <a:off x="8627303" y="2663622"/>
            <a:ext cx="316759" cy="227724"/>
          </a:xfrm>
          <a:prstGeom prst="rect">
            <a:avLst/>
          </a:prstGeom>
        </p:spPr>
      </p:pic>
      <p:pic>
        <p:nvPicPr>
          <p:cNvPr id="7" name="Picture 6">
            <a:extLst>
              <a:ext uri="{FF2B5EF4-FFF2-40B4-BE49-F238E27FC236}">
                <a16:creationId xmlns:a16="http://schemas.microsoft.com/office/drawing/2014/main" id="{941C40E6-9060-F445-2D84-EE4A95F8E2D3}"/>
              </a:ext>
            </a:extLst>
          </p:cNvPr>
          <p:cNvPicPr>
            <a:picLocks noChangeAspect="1"/>
          </p:cNvPicPr>
          <p:nvPr/>
        </p:nvPicPr>
        <p:blipFill>
          <a:blip r:embed="rId4"/>
          <a:stretch>
            <a:fillRect/>
          </a:stretch>
        </p:blipFill>
        <p:spPr>
          <a:xfrm>
            <a:off x="5852187" y="5440413"/>
            <a:ext cx="316759" cy="227724"/>
          </a:xfrm>
          <a:prstGeom prst="rect">
            <a:avLst/>
          </a:prstGeom>
        </p:spPr>
      </p:pic>
      <p:sp>
        <p:nvSpPr>
          <p:cNvPr id="10" name="Subtitle 2">
            <a:extLst>
              <a:ext uri="{FF2B5EF4-FFF2-40B4-BE49-F238E27FC236}">
                <a16:creationId xmlns:a16="http://schemas.microsoft.com/office/drawing/2014/main" id="{49CBF061-EB94-F2E6-74DC-F8609837D430}"/>
              </a:ext>
            </a:extLst>
          </p:cNvPr>
          <p:cNvSpPr txBox="1">
            <a:spLocks/>
          </p:cNvSpPr>
          <p:nvPr/>
        </p:nvSpPr>
        <p:spPr>
          <a:xfrm>
            <a:off x="9939129" y="547639"/>
            <a:ext cx="1860539" cy="207734"/>
          </a:xfrm>
          <a:prstGeom prst="rect">
            <a:avLst/>
          </a:prstGeom>
          <a:solidFill>
            <a:schemeClr val="bg1"/>
          </a:solidFill>
          <a:ln w="38100">
            <a:solidFill>
              <a:srgbClr val="FF0000"/>
            </a:solidFill>
          </a:ln>
        </p:spPr>
        <p:txBody>
          <a:bodyPr vert="horz" lIns="91440" tIns="45720" rIns="91440" bIns="45720" rtlCol="0">
            <a:normAutofit fontScale="4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200" dirty="0"/>
              <a:t>No Runners On</a:t>
            </a:r>
          </a:p>
          <a:p>
            <a:endParaRPr lang="en-US" dirty="0"/>
          </a:p>
        </p:txBody>
      </p:sp>
      <p:cxnSp>
        <p:nvCxnSpPr>
          <p:cNvPr id="8" name="Straight Arrow Connector 7">
            <a:extLst>
              <a:ext uri="{FF2B5EF4-FFF2-40B4-BE49-F238E27FC236}">
                <a16:creationId xmlns:a16="http://schemas.microsoft.com/office/drawing/2014/main" id="{C2EB52EE-A6FB-E483-08A0-4858AC86F9BA}"/>
              </a:ext>
            </a:extLst>
          </p:cNvPr>
          <p:cNvCxnSpPr>
            <a:cxnSpLocks/>
          </p:cNvCxnSpPr>
          <p:nvPr/>
        </p:nvCxnSpPr>
        <p:spPr>
          <a:xfrm flipH="1" flipV="1">
            <a:off x="4757738" y="1550194"/>
            <a:ext cx="1171471" cy="3993148"/>
          </a:xfrm>
          <a:prstGeom prst="straightConnector1">
            <a:avLst/>
          </a:prstGeom>
          <a:ln w="76200">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11" name="Straight Arrow Connector 10">
            <a:extLst>
              <a:ext uri="{FF2B5EF4-FFF2-40B4-BE49-F238E27FC236}">
                <a16:creationId xmlns:a16="http://schemas.microsoft.com/office/drawing/2014/main" id="{A9AEBE02-FDBF-F3A1-C8EA-D2A0A0FD0D07}"/>
              </a:ext>
            </a:extLst>
          </p:cNvPr>
          <p:cNvCxnSpPr>
            <a:cxnSpLocks/>
          </p:cNvCxnSpPr>
          <p:nvPr/>
        </p:nvCxnSpPr>
        <p:spPr>
          <a:xfrm flipV="1">
            <a:off x="6091923" y="1957388"/>
            <a:ext cx="942824" cy="3596887"/>
          </a:xfrm>
          <a:prstGeom prst="straightConnector1">
            <a:avLst/>
          </a:prstGeom>
          <a:ln w="76200">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12" name="Rectangle 11">
            <a:extLst>
              <a:ext uri="{FF2B5EF4-FFF2-40B4-BE49-F238E27FC236}">
                <a16:creationId xmlns:a16="http://schemas.microsoft.com/office/drawing/2014/main" id="{41AE1F99-8C4C-F94D-BA2F-2CC748932F98}"/>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37921B5-E663-090B-7327-FA190A308A74}"/>
              </a:ext>
            </a:extLst>
          </p:cNvPr>
          <p:cNvSpPr/>
          <p:nvPr/>
        </p:nvSpPr>
        <p:spPr>
          <a:xfrm rot="13438644">
            <a:off x="2447604" y="53024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Subtitle 2">
            <a:extLst>
              <a:ext uri="{FF2B5EF4-FFF2-40B4-BE49-F238E27FC236}">
                <a16:creationId xmlns:a16="http://schemas.microsoft.com/office/drawing/2014/main" id="{85CD6FA5-3F13-C819-4504-7B7F143E81B2}"/>
              </a:ext>
            </a:extLst>
          </p:cNvPr>
          <p:cNvSpPr txBox="1">
            <a:spLocks/>
          </p:cNvSpPr>
          <p:nvPr/>
        </p:nvSpPr>
        <p:spPr>
          <a:xfrm>
            <a:off x="9939129" y="547639"/>
            <a:ext cx="2104362" cy="453708"/>
          </a:xfrm>
          <a:prstGeom prst="rect">
            <a:avLst/>
          </a:prstGeom>
          <a:solidFill>
            <a:schemeClr val="bg1"/>
          </a:solidFill>
          <a:ln w="38100">
            <a:solidFill>
              <a:srgbClr val="FF0000"/>
            </a:solidFill>
          </a:ln>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u="none" strike="noStrike" baseline="0" dirty="0">
                <a:solidFill>
                  <a:srgbClr val="000000"/>
                </a:solidFill>
              </a:rPr>
              <a:t>Fundamentals</a:t>
            </a:r>
            <a:endParaRPr lang="en-US" b="1" dirty="0"/>
          </a:p>
        </p:txBody>
      </p:sp>
      <p:sp>
        <p:nvSpPr>
          <p:cNvPr id="15" name="Subtitle 2">
            <a:extLst>
              <a:ext uri="{FF2B5EF4-FFF2-40B4-BE49-F238E27FC236}">
                <a16:creationId xmlns:a16="http://schemas.microsoft.com/office/drawing/2014/main" id="{E2279350-6894-249E-5F73-48D82D8D7C58}"/>
              </a:ext>
            </a:extLst>
          </p:cNvPr>
          <p:cNvSpPr txBox="1">
            <a:spLocks/>
          </p:cNvSpPr>
          <p:nvPr/>
        </p:nvSpPr>
        <p:spPr>
          <a:xfrm>
            <a:off x="1572784" y="141549"/>
            <a:ext cx="3701179" cy="453708"/>
          </a:xfrm>
          <a:prstGeom prst="rect">
            <a:avLst/>
          </a:prstGeom>
          <a:solidFill>
            <a:schemeClr val="bg1"/>
          </a:solidFill>
          <a:ln w="38100">
            <a:solidFill>
              <a:srgbClr val="FF0000"/>
            </a:solidFill>
          </a:ln>
        </p:spPr>
        <p:txBody>
          <a:bodyPr vert="horz" lIns="91440" tIns="45720" rIns="91440" bIns="4572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u="none" strike="noStrike" baseline="0" dirty="0">
                <a:solidFill>
                  <a:srgbClr val="000000"/>
                </a:solidFill>
              </a:rPr>
              <a:t>BATTED BALLS HIT OR FIELDED IN THE INFIELD</a:t>
            </a:r>
            <a:endParaRPr lang="en-US" b="1" dirty="0"/>
          </a:p>
        </p:txBody>
      </p:sp>
      <p:sp>
        <p:nvSpPr>
          <p:cNvPr id="16" name="Subtitle 2">
            <a:extLst>
              <a:ext uri="{FF2B5EF4-FFF2-40B4-BE49-F238E27FC236}">
                <a16:creationId xmlns:a16="http://schemas.microsoft.com/office/drawing/2014/main" id="{C3F20340-338A-2673-22CD-2FA6D41F0DE4}"/>
              </a:ext>
            </a:extLst>
          </p:cNvPr>
          <p:cNvSpPr txBox="1">
            <a:spLocks/>
          </p:cNvSpPr>
          <p:nvPr/>
        </p:nvSpPr>
        <p:spPr>
          <a:xfrm>
            <a:off x="9939129" y="548945"/>
            <a:ext cx="2104362" cy="453708"/>
          </a:xfrm>
          <a:prstGeom prst="rect">
            <a:avLst/>
          </a:prstGeom>
          <a:solidFill>
            <a:schemeClr val="bg1"/>
          </a:solidFill>
          <a:ln w="38100">
            <a:solidFill>
              <a:srgbClr val="FF0000"/>
            </a:solidFill>
          </a:ln>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u="none" strike="noStrike" baseline="0" dirty="0">
                <a:solidFill>
                  <a:srgbClr val="000000"/>
                </a:solidFill>
              </a:rPr>
              <a:t>No Runner On</a:t>
            </a:r>
            <a:endParaRPr lang="en-US" b="1" dirty="0"/>
          </a:p>
        </p:txBody>
      </p:sp>
    </p:spTree>
    <p:extLst>
      <p:ext uri="{BB962C8B-B14F-4D97-AF65-F5344CB8AC3E}">
        <p14:creationId xmlns:p14="http://schemas.microsoft.com/office/powerpoint/2010/main" val="351827236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7205BD-46A4-DF9B-3D69-8A38D493EAB8}"/>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5E9EDE1E-3463-3865-C473-D14C8CB5E9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F3967966-505D-D000-F3C1-6800F20E2385}"/>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1C55E6FB-9B64-8449-BD0B-683D2D717B0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pic>
        <p:nvPicPr>
          <p:cNvPr id="2" name="Picture 1">
            <a:extLst>
              <a:ext uri="{FF2B5EF4-FFF2-40B4-BE49-F238E27FC236}">
                <a16:creationId xmlns:a16="http://schemas.microsoft.com/office/drawing/2014/main" id="{2E98275A-46E3-2F9B-D5C6-A3D32D2D1735}"/>
              </a:ext>
            </a:extLst>
          </p:cNvPr>
          <p:cNvPicPr>
            <a:picLocks noChangeAspect="1"/>
          </p:cNvPicPr>
          <p:nvPr/>
        </p:nvPicPr>
        <p:blipFill>
          <a:blip r:embed="rId4"/>
          <a:stretch>
            <a:fillRect/>
          </a:stretch>
        </p:blipFill>
        <p:spPr>
          <a:xfrm rot="2694546">
            <a:off x="3069915" y="3663956"/>
            <a:ext cx="316759" cy="227724"/>
          </a:xfrm>
          <a:prstGeom prst="rect">
            <a:avLst/>
          </a:prstGeom>
        </p:spPr>
      </p:pic>
      <p:pic>
        <p:nvPicPr>
          <p:cNvPr id="4" name="Picture 3">
            <a:extLst>
              <a:ext uri="{FF2B5EF4-FFF2-40B4-BE49-F238E27FC236}">
                <a16:creationId xmlns:a16="http://schemas.microsoft.com/office/drawing/2014/main" id="{DD457BC4-3817-8D50-A4CD-DD5013B0F943}"/>
              </a:ext>
            </a:extLst>
          </p:cNvPr>
          <p:cNvPicPr>
            <a:picLocks noChangeAspect="1"/>
          </p:cNvPicPr>
          <p:nvPr/>
        </p:nvPicPr>
        <p:blipFill>
          <a:blip r:embed="rId4"/>
          <a:stretch>
            <a:fillRect/>
          </a:stretch>
        </p:blipFill>
        <p:spPr>
          <a:xfrm rot="12875199">
            <a:off x="6697773" y="675763"/>
            <a:ext cx="316759" cy="227724"/>
          </a:xfrm>
          <a:prstGeom prst="rect">
            <a:avLst/>
          </a:prstGeom>
        </p:spPr>
      </p:pic>
      <p:pic>
        <p:nvPicPr>
          <p:cNvPr id="6" name="Picture 5">
            <a:extLst>
              <a:ext uri="{FF2B5EF4-FFF2-40B4-BE49-F238E27FC236}">
                <a16:creationId xmlns:a16="http://schemas.microsoft.com/office/drawing/2014/main" id="{599E8246-37F5-CF45-977F-D532926926C2}"/>
              </a:ext>
            </a:extLst>
          </p:cNvPr>
          <p:cNvPicPr>
            <a:picLocks noChangeAspect="1"/>
          </p:cNvPicPr>
          <p:nvPr/>
        </p:nvPicPr>
        <p:blipFill>
          <a:blip r:embed="rId4"/>
          <a:stretch>
            <a:fillRect/>
          </a:stretch>
        </p:blipFill>
        <p:spPr>
          <a:xfrm rot="13453942">
            <a:off x="8627303" y="2663622"/>
            <a:ext cx="316759" cy="227724"/>
          </a:xfrm>
          <a:prstGeom prst="rect">
            <a:avLst/>
          </a:prstGeom>
        </p:spPr>
      </p:pic>
      <p:pic>
        <p:nvPicPr>
          <p:cNvPr id="7" name="Picture 6">
            <a:extLst>
              <a:ext uri="{FF2B5EF4-FFF2-40B4-BE49-F238E27FC236}">
                <a16:creationId xmlns:a16="http://schemas.microsoft.com/office/drawing/2014/main" id="{41B57BED-C4AA-AE09-0283-79EE52315D82}"/>
              </a:ext>
            </a:extLst>
          </p:cNvPr>
          <p:cNvPicPr>
            <a:picLocks noChangeAspect="1"/>
          </p:cNvPicPr>
          <p:nvPr/>
        </p:nvPicPr>
        <p:blipFill>
          <a:blip r:embed="rId4"/>
          <a:stretch>
            <a:fillRect/>
          </a:stretch>
        </p:blipFill>
        <p:spPr>
          <a:xfrm rot="2972573">
            <a:off x="6848557" y="4492883"/>
            <a:ext cx="316759" cy="227724"/>
          </a:xfrm>
          <a:prstGeom prst="rect">
            <a:avLst/>
          </a:prstGeom>
        </p:spPr>
      </p:pic>
      <p:sp>
        <p:nvSpPr>
          <p:cNvPr id="10" name="Subtitle 2">
            <a:extLst>
              <a:ext uri="{FF2B5EF4-FFF2-40B4-BE49-F238E27FC236}">
                <a16:creationId xmlns:a16="http://schemas.microsoft.com/office/drawing/2014/main" id="{095012E7-6FD2-0F42-FB39-4C4CBCB91EC5}"/>
              </a:ext>
            </a:extLst>
          </p:cNvPr>
          <p:cNvSpPr txBox="1">
            <a:spLocks/>
          </p:cNvSpPr>
          <p:nvPr/>
        </p:nvSpPr>
        <p:spPr>
          <a:xfrm>
            <a:off x="9939129" y="547639"/>
            <a:ext cx="1860539" cy="207734"/>
          </a:xfrm>
          <a:prstGeom prst="rect">
            <a:avLst/>
          </a:prstGeom>
          <a:solidFill>
            <a:schemeClr val="bg1"/>
          </a:solidFill>
          <a:ln w="38100">
            <a:solidFill>
              <a:srgbClr val="FF0000"/>
            </a:solidFill>
          </a:ln>
        </p:spPr>
        <p:txBody>
          <a:bodyPr vert="horz" lIns="91440" tIns="45720" rIns="91440" bIns="45720" rtlCol="0">
            <a:normAutofit fontScale="4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200" dirty="0"/>
              <a:t>No Runners On</a:t>
            </a:r>
          </a:p>
          <a:p>
            <a:endParaRPr lang="en-US" dirty="0"/>
          </a:p>
        </p:txBody>
      </p:sp>
      <p:cxnSp>
        <p:nvCxnSpPr>
          <p:cNvPr id="8" name="Straight Arrow Connector 7">
            <a:extLst>
              <a:ext uri="{FF2B5EF4-FFF2-40B4-BE49-F238E27FC236}">
                <a16:creationId xmlns:a16="http://schemas.microsoft.com/office/drawing/2014/main" id="{59002622-E758-A5F5-18B7-21AD13A39EFC}"/>
              </a:ext>
            </a:extLst>
          </p:cNvPr>
          <p:cNvCxnSpPr>
            <a:cxnSpLocks/>
          </p:cNvCxnSpPr>
          <p:nvPr/>
        </p:nvCxnSpPr>
        <p:spPr>
          <a:xfrm flipH="1" flipV="1">
            <a:off x="4757738" y="1550194"/>
            <a:ext cx="1171471" cy="3993148"/>
          </a:xfrm>
          <a:prstGeom prst="straightConnector1">
            <a:avLst/>
          </a:prstGeom>
          <a:ln w="76200">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11" name="Straight Arrow Connector 10">
            <a:extLst>
              <a:ext uri="{FF2B5EF4-FFF2-40B4-BE49-F238E27FC236}">
                <a16:creationId xmlns:a16="http://schemas.microsoft.com/office/drawing/2014/main" id="{8B3121CC-5896-D2F7-ADE3-77021938C405}"/>
              </a:ext>
            </a:extLst>
          </p:cNvPr>
          <p:cNvCxnSpPr>
            <a:cxnSpLocks/>
          </p:cNvCxnSpPr>
          <p:nvPr/>
        </p:nvCxnSpPr>
        <p:spPr>
          <a:xfrm flipV="1">
            <a:off x="6091923" y="1957388"/>
            <a:ext cx="942824" cy="3596887"/>
          </a:xfrm>
          <a:prstGeom prst="straightConnector1">
            <a:avLst/>
          </a:prstGeom>
          <a:ln w="76200">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12" name="Rectangle 11">
            <a:extLst>
              <a:ext uri="{FF2B5EF4-FFF2-40B4-BE49-F238E27FC236}">
                <a16:creationId xmlns:a16="http://schemas.microsoft.com/office/drawing/2014/main" id="{BEC8CE4A-7DCE-09C0-C0A7-D357A7301064}"/>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AB7885E-4394-A8E3-F607-98AECFE4F71A}"/>
              </a:ext>
            </a:extLst>
          </p:cNvPr>
          <p:cNvSpPr/>
          <p:nvPr/>
        </p:nvSpPr>
        <p:spPr>
          <a:xfrm rot="13458266">
            <a:off x="2458870" y="5291551"/>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Subtitle 2">
            <a:extLst>
              <a:ext uri="{FF2B5EF4-FFF2-40B4-BE49-F238E27FC236}">
                <a16:creationId xmlns:a16="http://schemas.microsoft.com/office/drawing/2014/main" id="{F2D3313F-C08F-138A-EE10-38B827F7D5BC}"/>
              </a:ext>
            </a:extLst>
          </p:cNvPr>
          <p:cNvSpPr txBox="1">
            <a:spLocks/>
          </p:cNvSpPr>
          <p:nvPr/>
        </p:nvSpPr>
        <p:spPr>
          <a:xfrm>
            <a:off x="9939129" y="547639"/>
            <a:ext cx="2104362" cy="453708"/>
          </a:xfrm>
          <a:prstGeom prst="rect">
            <a:avLst/>
          </a:prstGeom>
          <a:solidFill>
            <a:schemeClr val="bg1"/>
          </a:solidFill>
          <a:ln w="38100">
            <a:solidFill>
              <a:srgbClr val="FF0000"/>
            </a:solidFill>
          </a:ln>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u="none" strike="noStrike" baseline="0" dirty="0">
                <a:solidFill>
                  <a:srgbClr val="000000"/>
                </a:solidFill>
              </a:rPr>
              <a:t>Fundamentals</a:t>
            </a:r>
            <a:endParaRPr lang="en-US" b="1" dirty="0"/>
          </a:p>
        </p:txBody>
      </p:sp>
      <p:sp>
        <p:nvSpPr>
          <p:cNvPr id="15" name="Subtitle 2">
            <a:extLst>
              <a:ext uri="{FF2B5EF4-FFF2-40B4-BE49-F238E27FC236}">
                <a16:creationId xmlns:a16="http://schemas.microsoft.com/office/drawing/2014/main" id="{805E9FCE-1511-1F59-DCE1-F9CBF181B82A}"/>
              </a:ext>
            </a:extLst>
          </p:cNvPr>
          <p:cNvSpPr txBox="1">
            <a:spLocks/>
          </p:cNvSpPr>
          <p:nvPr/>
        </p:nvSpPr>
        <p:spPr>
          <a:xfrm>
            <a:off x="1572784" y="141549"/>
            <a:ext cx="3701179" cy="453708"/>
          </a:xfrm>
          <a:prstGeom prst="rect">
            <a:avLst/>
          </a:prstGeom>
          <a:solidFill>
            <a:schemeClr val="bg1"/>
          </a:solidFill>
          <a:ln w="38100">
            <a:solidFill>
              <a:srgbClr val="FF0000"/>
            </a:solidFill>
          </a:ln>
        </p:spPr>
        <p:txBody>
          <a:bodyPr vert="horz" lIns="91440" tIns="45720" rIns="91440" bIns="4572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u="none" strike="noStrike" baseline="0" dirty="0">
                <a:solidFill>
                  <a:srgbClr val="000000"/>
                </a:solidFill>
              </a:rPr>
              <a:t>BATTED BALLS HIT OR FIELDED IN THE INFIELD</a:t>
            </a:r>
            <a:endParaRPr lang="en-US" b="1" dirty="0"/>
          </a:p>
        </p:txBody>
      </p:sp>
      <p:sp>
        <p:nvSpPr>
          <p:cNvPr id="16" name="Subtitle 2">
            <a:extLst>
              <a:ext uri="{FF2B5EF4-FFF2-40B4-BE49-F238E27FC236}">
                <a16:creationId xmlns:a16="http://schemas.microsoft.com/office/drawing/2014/main" id="{26D1EBB7-CB88-47F8-EB33-BE383A779751}"/>
              </a:ext>
            </a:extLst>
          </p:cNvPr>
          <p:cNvSpPr txBox="1">
            <a:spLocks/>
          </p:cNvSpPr>
          <p:nvPr/>
        </p:nvSpPr>
        <p:spPr>
          <a:xfrm>
            <a:off x="9939129" y="548945"/>
            <a:ext cx="2104362" cy="453708"/>
          </a:xfrm>
          <a:prstGeom prst="rect">
            <a:avLst/>
          </a:prstGeom>
          <a:solidFill>
            <a:schemeClr val="bg1"/>
          </a:solidFill>
          <a:ln w="38100">
            <a:solidFill>
              <a:srgbClr val="FF0000"/>
            </a:solidFill>
          </a:ln>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u="none" strike="noStrike" baseline="0" dirty="0">
                <a:solidFill>
                  <a:srgbClr val="000000"/>
                </a:solidFill>
              </a:rPr>
              <a:t>No Runner On</a:t>
            </a:r>
            <a:endParaRPr lang="en-US" b="1" dirty="0"/>
          </a:p>
        </p:txBody>
      </p:sp>
    </p:spTree>
    <p:extLst>
      <p:ext uri="{BB962C8B-B14F-4D97-AF65-F5344CB8AC3E}">
        <p14:creationId xmlns:p14="http://schemas.microsoft.com/office/powerpoint/2010/main" val="409584084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294BE9-E253-3A51-476B-7A2B8F7B6CF7}"/>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C2AA4B65-3146-F808-3469-A66958987B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C28F8661-DB0A-1C44-BB35-FCF19A410E63}"/>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B1B2FD1A-4EEA-9717-563E-B6FE33BB1F4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pic>
        <p:nvPicPr>
          <p:cNvPr id="2" name="Picture 1">
            <a:extLst>
              <a:ext uri="{FF2B5EF4-FFF2-40B4-BE49-F238E27FC236}">
                <a16:creationId xmlns:a16="http://schemas.microsoft.com/office/drawing/2014/main" id="{C253756D-1B0B-EE46-3A36-936080915A05}"/>
              </a:ext>
            </a:extLst>
          </p:cNvPr>
          <p:cNvPicPr>
            <a:picLocks noChangeAspect="1"/>
          </p:cNvPicPr>
          <p:nvPr/>
        </p:nvPicPr>
        <p:blipFill>
          <a:blip r:embed="rId4"/>
          <a:stretch>
            <a:fillRect/>
          </a:stretch>
        </p:blipFill>
        <p:spPr>
          <a:xfrm rot="7972964">
            <a:off x="2657796" y="2895040"/>
            <a:ext cx="316759" cy="227724"/>
          </a:xfrm>
          <a:prstGeom prst="rect">
            <a:avLst/>
          </a:prstGeom>
        </p:spPr>
      </p:pic>
      <p:pic>
        <p:nvPicPr>
          <p:cNvPr id="6" name="Picture 5">
            <a:extLst>
              <a:ext uri="{FF2B5EF4-FFF2-40B4-BE49-F238E27FC236}">
                <a16:creationId xmlns:a16="http://schemas.microsoft.com/office/drawing/2014/main" id="{024D45F1-8E0B-7350-D2A8-6618ECFF4916}"/>
              </a:ext>
            </a:extLst>
          </p:cNvPr>
          <p:cNvPicPr>
            <a:picLocks noChangeAspect="1"/>
          </p:cNvPicPr>
          <p:nvPr/>
        </p:nvPicPr>
        <p:blipFill>
          <a:blip r:embed="rId4"/>
          <a:stretch>
            <a:fillRect/>
          </a:stretch>
        </p:blipFill>
        <p:spPr>
          <a:xfrm rot="13453942">
            <a:off x="9018242" y="2922040"/>
            <a:ext cx="316759" cy="227724"/>
          </a:xfrm>
          <a:prstGeom prst="rect">
            <a:avLst/>
          </a:prstGeom>
        </p:spPr>
      </p:pic>
      <p:pic>
        <p:nvPicPr>
          <p:cNvPr id="7" name="Picture 6">
            <a:extLst>
              <a:ext uri="{FF2B5EF4-FFF2-40B4-BE49-F238E27FC236}">
                <a16:creationId xmlns:a16="http://schemas.microsoft.com/office/drawing/2014/main" id="{F2A8E26D-C529-FD6E-51B2-BF291D96F456}"/>
              </a:ext>
            </a:extLst>
          </p:cNvPr>
          <p:cNvPicPr>
            <a:picLocks noChangeAspect="1"/>
          </p:cNvPicPr>
          <p:nvPr/>
        </p:nvPicPr>
        <p:blipFill>
          <a:blip r:embed="rId4"/>
          <a:stretch>
            <a:fillRect/>
          </a:stretch>
        </p:blipFill>
        <p:spPr>
          <a:xfrm>
            <a:off x="5858105" y="6417593"/>
            <a:ext cx="316759" cy="227724"/>
          </a:xfrm>
          <a:prstGeom prst="rect">
            <a:avLst/>
          </a:prstGeom>
        </p:spPr>
      </p:pic>
      <p:sp>
        <p:nvSpPr>
          <p:cNvPr id="10" name="Subtitle 2">
            <a:extLst>
              <a:ext uri="{FF2B5EF4-FFF2-40B4-BE49-F238E27FC236}">
                <a16:creationId xmlns:a16="http://schemas.microsoft.com/office/drawing/2014/main" id="{6EC81FB3-B864-C119-8B7F-6457AC31E1FE}"/>
              </a:ext>
            </a:extLst>
          </p:cNvPr>
          <p:cNvSpPr txBox="1">
            <a:spLocks/>
          </p:cNvSpPr>
          <p:nvPr/>
        </p:nvSpPr>
        <p:spPr>
          <a:xfrm>
            <a:off x="9939129" y="547639"/>
            <a:ext cx="1860539" cy="207734"/>
          </a:xfrm>
          <a:prstGeom prst="rect">
            <a:avLst/>
          </a:prstGeom>
          <a:solidFill>
            <a:schemeClr val="bg1"/>
          </a:solidFill>
          <a:ln w="38100">
            <a:solidFill>
              <a:srgbClr val="FF0000"/>
            </a:solidFill>
          </a:ln>
        </p:spPr>
        <p:txBody>
          <a:bodyPr vert="horz" lIns="91440" tIns="45720" rIns="91440" bIns="45720" rtlCol="0">
            <a:normAutofit fontScale="4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200" dirty="0"/>
              <a:t>No Runners On</a:t>
            </a:r>
          </a:p>
          <a:p>
            <a:endParaRPr lang="en-US" dirty="0"/>
          </a:p>
        </p:txBody>
      </p:sp>
      <p:sp>
        <p:nvSpPr>
          <p:cNvPr id="8" name="Rectangle 7">
            <a:extLst>
              <a:ext uri="{FF2B5EF4-FFF2-40B4-BE49-F238E27FC236}">
                <a16:creationId xmlns:a16="http://schemas.microsoft.com/office/drawing/2014/main" id="{64B7422A-9312-9424-9905-473FBBC32437}"/>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7AF4272-6064-FEB9-DD57-2E279BF2F47D}"/>
              </a:ext>
            </a:extLst>
          </p:cNvPr>
          <p:cNvSpPr/>
          <p:nvPr/>
        </p:nvSpPr>
        <p:spPr>
          <a:xfrm rot="13461444">
            <a:off x="2459663" y="5325028"/>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ubtitle 2">
            <a:extLst>
              <a:ext uri="{FF2B5EF4-FFF2-40B4-BE49-F238E27FC236}">
                <a16:creationId xmlns:a16="http://schemas.microsoft.com/office/drawing/2014/main" id="{FDF38DB3-4ABE-7F75-F753-80DF57916B89}"/>
              </a:ext>
            </a:extLst>
          </p:cNvPr>
          <p:cNvSpPr txBox="1">
            <a:spLocks/>
          </p:cNvSpPr>
          <p:nvPr/>
        </p:nvSpPr>
        <p:spPr>
          <a:xfrm>
            <a:off x="9939129" y="547639"/>
            <a:ext cx="2104362" cy="453708"/>
          </a:xfrm>
          <a:prstGeom prst="rect">
            <a:avLst/>
          </a:prstGeom>
          <a:solidFill>
            <a:schemeClr val="bg1"/>
          </a:solidFill>
          <a:ln w="38100">
            <a:solidFill>
              <a:srgbClr val="FF0000"/>
            </a:solidFill>
          </a:ln>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u="none" strike="noStrike" baseline="0" dirty="0">
                <a:solidFill>
                  <a:srgbClr val="000000"/>
                </a:solidFill>
              </a:rPr>
              <a:t>Fundamentals</a:t>
            </a:r>
            <a:endParaRPr lang="en-US" b="1" dirty="0"/>
          </a:p>
        </p:txBody>
      </p:sp>
      <p:sp>
        <p:nvSpPr>
          <p:cNvPr id="13" name="Subtitle 2">
            <a:extLst>
              <a:ext uri="{FF2B5EF4-FFF2-40B4-BE49-F238E27FC236}">
                <a16:creationId xmlns:a16="http://schemas.microsoft.com/office/drawing/2014/main" id="{06C33972-1440-B5E1-3537-54EB54ADFFC2}"/>
              </a:ext>
            </a:extLst>
          </p:cNvPr>
          <p:cNvSpPr txBox="1">
            <a:spLocks/>
          </p:cNvSpPr>
          <p:nvPr/>
        </p:nvSpPr>
        <p:spPr>
          <a:xfrm>
            <a:off x="1572784" y="141549"/>
            <a:ext cx="3701179" cy="453708"/>
          </a:xfrm>
          <a:prstGeom prst="rect">
            <a:avLst/>
          </a:prstGeom>
          <a:solidFill>
            <a:schemeClr val="bg1"/>
          </a:solidFill>
          <a:ln w="38100">
            <a:solidFill>
              <a:srgbClr val="FF0000"/>
            </a:solidFill>
          </a:ln>
        </p:spPr>
        <p:txBody>
          <a:bodyPr vert="horz" lIns="91440" tIns="45720" rIns="91440" bIns="4572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u="none" strike="noStrike" baseline="0" dirty="0">
                <a:solidFill>
                  <a:srgbClr val="000000"/>
                </a:solidFill>
              </a:rPr>
              <a:t>BATTED BALLS HIT OR FIELDED IN THE INFIELD</a:t>
            </a:r>
            <a:endParaRPr lang="en-US" b="1" dirty="0"/>
          </a:p>
        </p:txBody>
      </p:sp>
      <p:sp>
        <p:nvSpPr>
          <p:cNvPr id="14" name="Subtitle 2">
            <a:extLst>
              <a:ext uri="{FF2B5EF4-FFF2-40B4-BE49-F238E27FC236}">
                <a16:creationId xmlns:a16="http://schemas.microsoft.com/office/drawing/2014/main" id="{1CB6B67E-AE08-4709-7120-47BD388286FF}"/>
              </a:ext>
            </a:extLst>
          </p:cNvPr>
          <p:cNvSpPr txBox="1">
            <a:spLocks/>
          </p:cNvSpPr>
          <p:nvPr/>
        </p:nvSpPr>
        <p:spPr>
          <a:xfrm>
            <a:off x="9680713" y="548945"/>
            <a:ext cx="2362778" cy="453708"/>
          </a:xfrm>
          <a:prstGeom prst="rect">
            <a:avLst/>
          </a:prstGeom>
          <a:solidFill>
            <a:schemeClr val="bg1"/>
          </a:solidFill>
          <a:ln w="38100">
            <a:solidFill>
              <a:srgbClr val="FF0000"/>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800" b="1" u="none" strike="noStrike" baseline="0" dirty="0">
                <a:solidFill>
                  <a:srgbClr val="000000"/>
                </a:solidFill>
              </a:rPr>
              <a:t>Anytime Runners On</a:t>
            </a:r>
            <a:endParaRPr lang="en-US" sz="1800" b="1" dirty="0"/>
          </a:p>
        </p:txBody>
      </p:sp>
      <p:pic>
        <p:nvPicPr>
          <p:cNvPr id="4" name="Picture 3">
            <a:extLst>
              <a:ext uri="{FF2B5EF4-FFF2-40B4-BE49-F238E27FC236}">
                <a16:creationId xmlns:a16="http://schemas.microsoft.com/office/drawing/2014/main" id="{D72202E1-91CB-8C09-858F-E2680F489182}"/>
              </a:ext>
            </a:extLst>
          </p:cNvPr>
          <p:cNvPicPr>
            <a:picLocks noChangeAspect="1"/>
          </p:cNvPicPr>
          <p:nvPr/>
        </p:nvPicPr>
        <p:blipFill>
          <a:blip r:embed="rId4"/>
          <a:stretch>
            <a:fillRect/>
          </a:stretch>
        </p:blipFill>
        <p:spPr>
          <a:xfrm rot="9582905">
            <a:off x="5115583" y="337088"/>
            <a:ext cx="316759" cy="227724"/>
          </a:xfrm>
          <a:prstGeom prst="rect">
            <a:avLst/>
          </a:prstGeom>
        </p:spPr>
      </p:pic>
    </p:spTree>
    <p:extLst>
      <p:ext uri="{BB962C8B-B14F-4D97-AF65-F5344CB8AC3E}">
        <p14:creationId xmlns:p14="http://schemas.microsoft.com/office/powerpoint/2010/main" val="408140177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1AAD3C-1321-3962-2F74-A0828D75C9C9}"/>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BBCDE44D-8F19-28D9-DC29-9EF35AD8B20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AFC427E3-5BD4-A380-A6A1-1EF5EF3E23F5}"/>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A1A7926E-C76A-6449-3D94-D448042304C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pic>
        <p:nvPicPr>
          <p:cNvPr id="2" name="Picture 1">
            <a:extLst>
              <a:ext uri="{FF2B5EF4-FFF2-40B4-BE49-F238E27FC236}">
                <a16:creationId xmlns:a16="http://schemas.microsoft.com/office/drawing/2014/main" id="{76F6A850-1991-8963-72B9-D3DF14CCE64D}"/>
              </a:ext>
            </a:extLst>
          </p:cNvPr>
          <p:cNvPicPr>
            <a:picLocks noChangeAspect="1"/>
          </p:cNvPicPr>
          <p:nvPr/>
        </p:nvPicPr>
        <p:blipFill>
          <a:blip r:embed="rId5"/>
          <a:stretch>
            <a:fillRect/>
          </a:stretch>
        </p:blipFill>
        <p:spPr>
          <a:xfrm rot="2737837">
            <a:off x="3072847" y="3679572"/>
            <a:ext cx="316759" cy="227724"/>
          </a:xfrm>
          <a:prstGeom prst="rect">
            <a:avLst/>
          </a:prstGeom>
        </p:spPr>
      </p:pic>
      <p:pic>
        <p:nvPicPr>
          <p:cNvPr id="6" name="Picture 5">
            <a:extLst>
              <a:ext uri="{FF2B5EF4-FFF2-40B4-BE49-F238E27FC236}">
                <a16:creationId xmlns:a16="http://schemas.microsoft.com/office/drawing/2014/main" id="{BD297328-68F9-517E-A841-CBE96DA551F8}"/>
              </a:ext>
            </a:extLst>
          </p:cNvPr>
          <p:cNvPicPr>
            <a:picLocks noChangeAspect="1"/>
          </p:cNvPicPr>
          <p:nvPr/>
        </p:nvPicPr>
        <p:blipFill>
          <a:blip r:embed="rId5"/>
          <a:stretch>
            <a:fillRect/>
          </a:stretch>
        </p:blipFill>
        <p:spPr>
          <a:xfrm rot="13453942">
            <a:off x="8647181" y="2660819"/>
            <a:ext cx="316759" cy="227724"/>
          </a:xfrm>
          <a:prstGeom prst="rect">
            <a:avLst/>
          </a:prstGeom>
        </p:spPr>
      </p:pic>
      <p:pic>
        <p:nvPicPr>
          <p:cNvPr id="7" name="Picture 6">
            <a:extLst>
              <a:ext uri="{FF2B5EF4-FFF2-40B4-BE49-F238E27FC236}">
                <a16:creationId xmlns:a16="http://schemas.microsoft.com/office/drawing/2014/main" id="{AE5FCCD1-2C17-B579-4336-5D85337CEDD2}"/>
              </a:ext>
            </a:extLst>
          </p:cNvPr>
          <p:cNvPicPr>
            <a:picLocks noChangeAspect="1"/>
          </p:cNvPicPr>
          <p:nvPr/>
        </p:nvPicPr>
        <p:blipFill>
          <a:blip r:embed="rId5"/>
          <a:stretch>
            <a:fillRect/>
          </a:stretch>
        </p:blipFill>
        <p:spPr>
          <a:xfrm rot="2475565">
            <a:off x="5985180" y="5335939"/>
            <a:ext cx="316759" cy="227724"/>
          </a:xfrm>
          <a:prstGeom prst="rect">
            <a:avLst/>
          </a:prstGeom>
        </p:spPr>
      </p:pic>
      <p:sp>
        <p:nvSpPr>
          <p:cNvPr id="10" name="Subtitle 2">
            <a:extLst>
              <a:ext uri="{FF2B5EF4-FFF2-40B4-BE49-F238E27FC236}">
                <a16:creationId xmlns:a16="http://schemas.microsoft.com/office/drawing/2014/main" id="{8F452A42-02A3-FA3E-54CE-A4A346CA41EF}"/>
              </a:ext>
            </a:extLst>
          </p:cNvPr>
          <p:cNvSpPr txBox="1">
            <a:spLocks/>
          </p:cNvSpPr>
          <p:nvPr/>
        </p:nvSpPr>
        <p:spPr>
          <a:xfrm>
            <a:off x="9939129" y="547639"/>
            <a:ext cx="1860539" cy="207734"/>
          </a:xfrm>
          <a:prstGeom prst="rect">
            <a:avLst/>
          </a:prstGeom>
          <a:solidFill>
            <a:schemeClr val="bg1"/>
          </a:solidFill>
          <a:ln w="38100">
            <a:solidFill>
              <a:srgbClr val="FF0000"/>
            </a:solidFill>
          </a:ln>
        </p:spPr>
        <p:txBody>
          <a:bodyPr vert="horz" lIns="91440" tIns="45720" rIns="91440" bIns="45720" rtlCol="0">
            <a:normAutofit fontScale="4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200" dirty="0"/>
              <a:t>No Runners On</a:t>
            </a:r>
          </a:p>
          <a:p>
            <a:endParaRPr lang="en-US" dirty="0"/>
          </a:p>
        </p:txBody>
      </p:sp>
      <p:sp>
        <p:nvSpPr>
          <p:cNvPr id="8" name="Rectangle 7">
            <a:extLst>
              <a:ext uri="{FF2B5EF4-FFF2-40B4-BE49-F238E27FC236}">
                <a16:creationId xmlns:a16="http://schemas.microsoft.com/office/drawing/2014/main" id="{036B80D1-8B6E-FB04-1CED-BAF795D4E550}"/>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D8CD155-011F-ECFB-3B75-64B426720A71}"/>
              </a:ext>
            </a:extLst>
          </p:cNvPr>
          <p:cNvSpPr/>
          <p:nvPr/>
        </p:nvSpPr>
        <p:spPr>
          <a:xfrm rot="13461444">
            <a:off x="2459663" y="5325028"/>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ubtitle 2">
            <a:extLst>
              <a:ext uri="{FF2B5EF4-FFF2-40B4-BE49-F238E27FC236}">
                <a16:creationId xmlns:a16="http://schemas.microsoft.com/office/drawing/2014/main" id="{6B5D34B5-2B96-93D2-24F1-E29627705C48}"/>
              </a:ext>
            </a:extLst>
          </p:cNvPr>
          <p:cNvSpPr txBox="1">
            <a:spLocks/>
          </p:cNvSpPr>
          <p:nvPr/>
        </p:nvSpPr>
        <p:spPr>
          <a:xfrm>
            <a:off x="9939129" y="547639"/>
            <a:ext cx="2104362" cy="453708"/>
          </a:xfrm>
          <a:prstGeom prst="rect">
            <a:avLst/>
          </a:prstGeom>
          <a:solidFill>
            <a:schemeClr val="bg1"/>
          </a:solidFill>
          <a:ln w="38100">
            <a:solidFill>
              <a:srgbClr val="FF0000"/>
            </a:solidFill>
          </a:ln>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u="none" strike="noStrike" baseline="0" dirty="0">
                <a:solidFill>
                  <a:srgbClr val="000000"/>
                </a:solidFill>
              </a:rPr>
              <a:t>Fundamentals</a:t>
            </a:r>
            <a:endParaRPr lang="en-US" b="1" dirty="0"/>
          </a:p>
        </p:txBody>
      </p:sp>
      <p:sp>
        <p:nvSpPr>
          <p:cNvPr id="13" name="Subtitle 2">
            <a:extLst>
              <a:ext uri="{FF2B5EF4-FFF2-40B4-BE49-F238E27FC236}">
                <a16:creationId xmlns:a16="http://schemas.microsoft.com/office/drawing/2014/main" id="{4CEDC55D-E6E2-2C90-3C3B-2B4D8E89CC19}"/>
              </a:ext>
            </a:extLst>
          </p:cNvPr>
          <p:cNvSpPr txBox="1">
            <a:spLocks/>
          </p:cNvSpPr>
          <p:nvPr/>
        </p:nvSpPr>
        <p:spPr>
          <a:xfrm>
            <a:off x="1572784" y="141549"/>
            <a:ext cx="3701179" cy="453708"/>
          </a:xfrm>
          <a:prstGeom prst="rect">
            <a:avLst/>
          </a:prstGeom>
          <a:solidFill>
            <a:schemeClr val="bg1"/>
          </a:solidFill>
          <a:ln w="38100">
            <a:solidFill>
              <a:srgbClr val="FF0000"/>
            </a:solidFill>
          </a:ln>
        </p:spPr>
        <p:txBody>
          <a:bodyPr vert="horz" lIns="91440" tIns="45720" rIns="91440" bIns="4572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u="none" strike="noStrike" baseline="0" dirty="0">
                <a:solidFill>
                  <a:srgbClr val="000000"/>
                </a:solidFill>
              </a:rPr>
              <a:t>BATTED BALLS HIT OR FIELDED IN THE INFIELD</a:t>
            </a:r>
            <a:endParaRPr lang="en-US" b="1" dirty="0"/>
          </a:p>
        </p:txBody>
      </p:sp>
      <p:sp>
        <p:nvSpPr>
          <p:cNvPr id="14" name="Subtitle 2">
            <a:extLst>
              <a:ext uri="{FF2B5EF4-FFF2-40B4-BE49-F238E27FC236}">
                <a16:creationId xmlns:a16="http://schemas.microsoft.com/office/drawing/2014/main" id="{81F550D5-EEB8-5868-29A8-08D509243DAA}"/>
              </a:ext>
            </a:extLst>
          </p:cNvPr>
          <p:cNvSpPr txBox="1">
            <a:spLocks/>
          </p:cNvSpPr>
          <p:nvPr/>
        </p:nvSpPr>
        <p:spPr>
          <a:xfrm>
            <a:off x="9680713" y="548945"/>
            <a:ext cx="2362778" cy="453708"/>
          </a:xfrm>
          <a:prstGeom prst="rect">
            <a:avLst/>
          </a:prstGeom>
          <a:solidFill>
            <a:schemeClr val="bg1"/>
          </a:solidFill>
          <a:ln w="38100">
            <a:solidFill>
              <a:srgbClr val="FF0000"/>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800" b="1" u="none" strike="noStrike" baseline="0" dirty="0">
                <a:solidFill>
                  <a:srgbClr val="000000"/>
                </a:solidFill>
              </a:rPr>
              <a:t>Anytime Runners On</a:t>
            </a:r>
            <a:endParaRPr lang="en-US" sz="1800" b="1" dirty="0"/>
          </a:p>
        </p:txBody>
      </p:sp>
      <p:pic>
        <p:nvPicPr>
          <p:cNvPr id="4" name="Picture 3">
            <a:extLst>
              <a:ext uri="{FF2B5EF4-FFF2-40B4-BE49-F238E27FC236}">
                <a16:creationId xmlns:a16="http://schemas.microsoft.com/office/drawing/2014/main" id="{353C13FB-EDD7-B140-3AC6-F86087931F2C}"/>
              </a:ext>
            </a:extLst>
          </p:cNvPr>
          <p:cNvPicPr>
            <a:picLocks noChangeAspect="1"/>
          </p:cNvPicPr>
          <p:nvPr/>
        </p:nvPicPr>
        <p:blipFill>
          <a:blip r:embed="rId5"/>
          <a:stretch>
            <a:fillRect/>
          </a:stretch>
        </p:blipFill>
        <p:spPr>
          <a:xfrm rot="10127871">
            <a:off x="5278552" y="319686"/>
            <a:ext cx="316759" cy="227724"/>
          </a:xfrm>
          <a:prstGeom prst="rect">
            <a:avLst/>
          </a:prstGeom>
        </p:spPr>
      </p:pic>
      <p:sp>
        <p:nvSpPr>
          <p:cNvPr id="15" name="Arrow: Right 14">
            <a:extLst>
              <a:ext uri="{FF2B5EF4-FFF2-40B4-BE49-F238E27FC236}">
                <a16:creationId xmlns:a16="http://schemas.microsoft.com/office/drawing/2014/main" id="{D4ECC81C-24D3-257D-FAAD-C92664BD79D8}"/>
              </a:ext>
            </a:extLst>
          </p:cNvPr>
          <p:cNvSpPr/>
          <p:nvPr/>
        </p:nvSpPr>
        <p:spPr>
          <a:xfrm rot="4989404">
            <a:off x="5267678" y="772033"/>
            <a:ext cx="379628" cy="92757"/>
          </a:xfrm>
          <a:prstGeom prst="rightArrow">
            <a:avLst/>
          </a:prstGeom>
          <a:solidFill>
            <a:srgbClr val="CC1825"/>
          </a:solidFill>
          <a:ln>
            <a:solidFill>
              <a:srgbClr val="CC182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Right 15">
            <a:extLst>
              <a:ext uri="{FF2B5EF4-FFF2-40B4-BE49-F238E27FC236}">
                <a16:creationId xmlns:a16="http://schemas.microsoft.com/office/drawing/2014/main" id="{7C33D7EF-D5FB-2C93-7E2D-D95214B5A3EE}"/>
              </a:ext>
            </a:extLst>
          </p:cNvPr>
          <p:cNvSpPr/>
          <p:nvPr/>
        </p:nvSpPr>
        <p:spPr>
          <a:xfrm rot="1986047">
            <a:off x="5591788" y="649098"/>
            <a:ext cx="360282" cy="97329"/>
          </a:xfrm>
          <a:prstGeom prst="rightArrow">
            <a:avLst/>
          </a:prstGeom>
          <a:solidFill>
            <a:srgbClr val="CC1825"/>
          </a:solidFill>
          <a:ln>
            <a:solidFill>
              <a:srgbClr val="CC182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8823245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8A43B7-A3FF-597B-1635-653EB4DE0B25}"/>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FEDDDE87-4544-D0B9-1CCF-561CA81E8EC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1C69EE72-1381-001C-A6ED-3F9819A7E278}"/>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2941823F-579D-6195-15ED-BE1357E9C9B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pic>
        <p:nvPicPr>
          <p:cNvPr id="2" name="Picture 1">
            <a:extLst>
              <a:ext uri="{FF2B5EF4-FFF2-40B4-BE49-F238E27FC236}">
                <a16:creationId xmlns:a16="http://schemas.microsoft.com/office/drawing/2014/main" id="{D33062C6-ACFF-1842-4476-D2A665B2E43B}"/>
              </a:ext>
            </a:extLst>
          </p:cNvPr>
          <p:cNvPicPr>
            <a:picLocks noChangeAspect="1"/>
          </p:cNvPicPr>
          <p:nvPr/>
        </p:nvPicPr>
        <p:blipFill>
          <a:blip r:embed="rId5"/>
          <a:stretch>
            <a:fillRect/>
          </a:stretch>
        </p:blipFill>
        <p:spPr>
          <a:xfrm rot="2737837">
            <a:off x="3072847" y="3679572"/>
            <a:ext cx="316759" cy="227724"/>
          </a:xfrm>
          <a:prstGeom prst="rect">
            <a:avLst/>
          </a:prstGeom>
        </p:spPr>
      </p:pic>
      <p:pic>
        <p:nvPicPr>
          <p:cNvPr id="6" name="Picture 5">
            <a:extLst>
              <a:ext uri="{FF2B5EF4-FFF2-40B4-BE49-F238E27FC236}">
                <a16:creationId xmlns:a16="http://schemas.microsoft.com/office/drawing/2014/main" id="{DB20CA7D-EB53-A20B-9ADB-3D898592E2B0}"/>
              </a:ext>
            </a:extLst>
          </p:cNvPr>
          <p:cNvPicPr>
            <a:picLocks noChangeAspect="1"/>
          </p:cNvPicPr>
          <p:nvPr/>
        </p:nvPicPr>
        <p:blipFill>
          <a:blip r:embed="rId5"/>
          <a:stretch>
            <a:fillRect/>
          </a:stretch>
        </p:blipFill>
        <p:spPr>
          <a:xfrm rot="13453942">
            <a:off x="8647181" y="2660819"/>
            <a:ext cx="316759" cy="227724"/>
          </a:xfrm>
          <a:prstGeom prst="rect">
            <a:avLst/>
          </a:prstGeom>
        </p:spPr>
      </p:pic>
      <p:pic>
        <p:nvPicPr>
          <p:cNvPr id="7" name="Picture 6">
            <a:extLst>
              <a:ext uri="{FF2B5EF4-FFF2-40B4-BE49-F238E27FC236}">
                <a16:creationId xmlns:a16="http://schemas.microsoft.com/office/drawing/2014/main" id="{0A3D35D5-0D55-E8CD-AC07-2138619A085A}"/>
              </a:ext>
            </a:extLst>
          </p:cNvPr>
          <p:cNvPicPr>
            <a:picLocks noChangeAspect="1"/>
          </p:cNvPicPr>
          <p:nvPr/>
        </p:nvPicPr>
        <p:blipFill>
          <a:blip r:embed="rId5"/>
          <a:stretch>
            <a:fillRect/>
          </a:stretch>
        </p:blipFill>
        <p:spPr>
          <a:xfrm>
            <a:off x="5872019" y="6222050"/>
            <a:ext cx="316759" cy="227724"/>
          </a:xfrm>
          <a:prstGeom prst="rect">
            <a:avLst/>
          </a:prstGeom>
        </p:spPr>
      </p:pic>
      <p:sp>
        <p:nvSpPr>
          <p:cNvPr id="10" name="Subtitle 2">
            <a:extLst>
              <a:ext uri="{FF2B5EF4-FFF2-40B4-BE49-F238E27FC236}">
                <a16:creationId xmlns:a16="http://schemas.microsoft.com/office/drawing/2014/main" id="{C8BC9962-2195-291C-63D4-9A62634A7A31}"/>
              </a:ext>
            </a:extLst>
          </p:cNvPr>
          <p:cNvSpPr txBox="1">
            <a:spLocks/>
          </p:cNvSpPr>
          <p:nvPr/>
        </p:nvSpPr>
        <p:spPr>
          <a:xfrm>
            <a:off x="9939129" y="547639"/>
            <a:ext cx="1860539" cy="207734"/>
          </a:xfrm>
          <a:prstGeom prst="rect">
            <a:avLst/>
          </a:prstGeom>
          <a:solidFill>
            <a:schemeClr val="bg1"/>
          </a:solidFill>
          <a:ln w="38100">
            <a:solidFill>
              <a:srgbClr val="FF0000"/>
            </a:solidFill>
          </a:ln>
        </p:spPr>
        <p:txBody>
          <a:bodyPr vert="horz" lIns="91440" tIns="45720" rIns="91440" bIns="45720" rtlCol="0">
            <a:normAutofit fontScale="4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200" dirty="0"/>
              <a:t>No Runners On</a:t>
            </a:r>
          </a:p>
          <a:p>
            <a:endParaRPr lang="en-US" dirty="0"/>
          </a:p>
        </p:txBody>
      </p:sp>
      <p:sp>
        <p:nvSpPr>
          <p:cNvPr id="8" name="Rectangle 7">
            <a:extLst>
              <a:ext uri="{FF2B5EF4-FFF2-40B4-BE49-F238E27FC236}">
                <a16:creationId xmlns:a16="http://schemas.microsoft.com/office/drawing/2014/main" id="{68D6C4D7-CFFA-41DA-76E8-5DB75BF65EB2}"/>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8C68DD6-0FFF-77A1-EE6B-FBB66F481648}"/>
              </a:ext>
            </a:extLst>
          </p:cNvPr>
          <p:cNvSpPr/>
          <p:nvPr/>
        </p:nvSpPr>
        <p:spPr>
          <a:xfrm rot="13461444">
            <a:off x="2459663" y="5325028"/>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ubtitle 2">
            <a:extLst>
              <a:ext uri="{FF2B5EF4-FFF2-40B4-BE49-F238E27FC236}">
                <a16:creationId xmlns:a16="http://schemas.microsoft.com/office/drawing/2014/main" id="{A42935CF-E51E-E5C0-5251-0FF42F370606}"/>
              </a:ext>
            </a:extLst>
          </p:cNvPr>
          <p:cNvSpPr txBox="1">
            <a:spLocks/>
          </p:cNvSpPr>
          <p:nvPr/>
        </p:nvSpPr>
        <p:spPr>
          <a:xfrm>
            <a:off x="9939129" y="547639"/>
            <a:ext cx="2104362" cy="453708"/>
          </a:xfrm>
          <a:prstGeom prst="rect">
            <a:avLst/>
          </a:prstGeom>
          <a:solidFill>
            <a:schemeClr val="bg1"/>
          </a:solidFill>
          <a:ln w="38100">
            <a:solidFill>
              <a:srgbClr val="FF0000"/>
            </a:solidFill>
          </a:ln>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u="none" strike="noStrike" baseline="0" dirty="0">
                <a:solidFill>
                  <a:srgbClr val="000000"/>
                </a:solidFill>
              </a:rPr>
              <a:t>Fundamentals</a:t>
            </a:r>
            <a:endParaRPr lang="en-US" b="1" dirty="0"/>
          </a:p>
        </p:txBody>
      </p:sp>
      <p:sp>
        <p:nvSpPr>
          <p:cNvPr id="13" name="Subtitle 2">
            <a:extLst>
              <a:ext uri="{FF2B5EF4-FFF2-40B4-BE49-F238E27FC236}">
                <a16:creationId xmlns:a16="http://schemas.microsoft.com/office/drawing/2014/main" id="{4B114F68-FC0F-6A0D-EB14-9D3507DD0A78}"/>
              </a:ext>
            </a:extLst>
          </p:cNvPr>
          <p:cNvSpPr txBox="1">
            <a:spLocks/>
          </p:cNvSpPr>
          <p:nvPr/>
        </p:nvSpPr>
        <p:spPr>
          <a:xfrm>
            <a:off x="1572784" y="141549"/>
            <a:ext cx="3701179" cy="453708"/>
          </a:xfrm>
          <a:prstGeom prst="rect">
            <a:avLst/>
          </a:prstGeom>
          <a:solidFill>
            <a:schemeClr val="bg1"/>
          </a:solidFill>
          <a:ln w="38100">
            <a:solidFill>
              <a:srgbClr val="FF0000"/>
            </a:solidFill>
          </a:ln>
        </p:spPr>
        <p:txBody>
          <a:bodyPr vert="horz" lIns="91440" tIns="45720" rIns="91440" bIns="4572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u="none" strike="noStrike" baseline="0" dirty="0">
                <a:solidFill>
                  <a:srgbClr val="000000"/>
                </a:solidFill>
              </a:rPr>
              <a:t>BATTED BALLS HIT OR FIELDED IN THE INFIELD</a:t>
            </a:r>
            <a:endParaRPr lang="en-US" b="1" dirty="0"/>
          </a:p>
        </p:txBody>
      </p:sp>
      <p:sp>
        <p:nvSpPr>
          <p:cNvPr id="14" name="Subtitle 2">
            <a:extLst>
              <a:ext uri="{FF2B5EF4-FFF2-40B4-BE49-F238E27FC236}">
                <a16:creationId xmlns:a16="http://schemas.microsoft.com/office/drawing/2014/main" id="{798277C8-7A0F-E8E5-C5B7-EDD16663B503}"/>
              </a:ext>
            </a:extLst>
          </p:cNvPr>
          <p:cNvSpPr txBox="1">
            <a:spLocks/>
          </p:cNvSpPr>
          <p:nvPr/>
        </p:nvSpPr>
        <p:spPr>
          <a:xfrm>
            <a:off x="9680713" y="548945"/>
            <a:ext cx="2362778" cy="453708"/>
          </a:xfrm>
          <a:prstGeom prst="rect">
            <a:avLst/>
          </a:prstGeom>
          <a:solidFill>
            <a:schemeClr val="bg1"/>
          </a:solidFill>
          <a:ln w="38100">
            <a:solidFill>
              <a:srgbClr val="FF0000"/>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800" b="1" u="none" strike="noStrike" baseline="0" dirty="0">
                <a:solidFill>
                  <a:srgbClr val="000000"/>
                </a:solidFill>
              </a:rPr>
              <a:t>Anytime Runners On</a:t>
            </a:r>
            <a:endParaRPr lang="en-US" sz="1800" b="1" dirty="0"/>
          </a:p>
        </p:txBody>
      </p:sp>
      <p:pic>
        <p:nvPicPr>
          <p:cNvPr id="4" name="Picture 3">
            <a:extLst>
              <a:ext uri="{FF2B5EF4-FFF2-40B4-BE49-F238E27FC236}">
                <a16:creationId xmlns:a16="http://schemas.microsoft.com/office/drawing/2014/main" id="{5E08674A-8F47-0EF4-F3BE-8EED351F30F2}"/>
              </a:ext>
            </a:extLst>
          </p:cNvPr>
          <p:cNvPicPr>
            <a:picLocks noChangeAspect="1"/>
          </p:cNvPicPr>
          <p:nvPr/>
        </p:nvPicPr>
        <p:blipFill>
          <a:blip r:embed="rId5"/>
          <a:stretch>
            <a:fillRect/>
          </a:stretch>
        </p:blipFill>
        <p:spPr>
          <a:xfrm rot="10127871">
            <a:off x="5278552" y="319686"/>
            <a:ext cx="316759" cy="227724"/>
          </a:xfrm>
          <a:prstGeom prst="rect">
            <a:avLst/>
          </a:prstGeom>
        </p:spPr>
      </p:pic>
      <p:sp>
        <p:nvSpPr>
          <p:cNvPr id="15" name="Arrow: Right 14">
            <a:extLst>
              <a:ext uri="{FF2B5EF4-FFF2-40B4-BE49-F238E27FC236}">
                <a16:creationId xmlns:a16="http://schemas.microsoft.com/office/drawing/2014/main" id="{CA698A87-068A-E921-57CC-C09E46506511}"/>
              </a:ext>
            </a:extLst>
          </p:cNvPr>
          <p:cNvSpPr/>
          <p:nvPr/>
        </p:nvSpPr>
        <p:spPr>
          <a:xfrm rot="4989404">
            <a:off x="5267678" y="772033"/>
            <a:ext cx="379628" cy="92757"/>
          </a:xfrm>
          <a:prstGeom prst="rightArrow">
            <a:avLst/>
          </a:prstGeom>
          <a:solidFill>
            <a:srgbClr val="CC1825"/>
          </a:solidFill>
          <a:ln>
            <a:solidFill>
              <a:srgbClr val="CC182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Right 15">
            <a:extLst>
              <a:ext uri="{FF2B5EF4-FFF2-40B4-BE49-F238E27FC236}">
                <a16:creationId xmlns:a16="http://schemas.microsoft.com/office/drawing/2014/main" id="{16EE0E99-05AE-04EF-350A-87D6C12BE586}"/>
              </a:ext>
            </a:extLst>
          </p:cNvPr>
          <p:cNvSpPr/>
          <p:nvPr/>
        </p:nvSpPr>
        <p:spPr>
          <a:xfrm rot="1986047">
            <a:off x="5591788" y="649098"/>
            <a:ext cx="360282" cy="97329"/>
          </a:xfrm>
          <a:prstGeom prst="rightArrow">
            <a:avLst/>
          </a:prstGeom>
          <a:solidFill>
            <a:srgbClr val="CC1825"/>
          </a:solidFill>
          <a:ln>
            <a:solidFill>
              <a:srgbClr val="CC182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3396145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326F53-7106-B337-9C6C-953CE4474D36}"/>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87AEC04F-A858-3F02-C5CF-D10FAE7E4F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5B7AB8A9-544D-6C7E-B6F0-5B989E7CF664}"/>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1641FF2E-21CD-8F9F-AD42-801B5B0C3E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pic>
        <p:nvPicPr>
          <p:cNvPr id="2" name="Picture 1">
            <a:extLst>
              <a:ext uri="{FF2B5EF4-FFF2-40B4-BE49-F238E27FC236}">
                <a16:creationId xmlns:a16="http://schemas.microsoft.com/office/drawing/2014/main" id="{697952AF-E7A6-88A5-8F71-4E4E645706AB}"/>
              </a:ext>
            </a:extLst>
          </p:cNvPr>
          <p:cNvPicPr>
            <a:picLocks noChangeAspect="1"/>
          </p:cNvPicPr>
          <p:nvPr/>
        </p:nvPicPr>
        <p:blipFill>
          <a:blip r:embed="rId4"/>
          <a:stretch>
            <a:fillRect/>
          </a:stretch>
        </p:blipFill>
        <p:spPr>
          <a:xfrm rot="7972964">
            <a:off x="2657796" y="2895040"/>
            <a:ext cx="316759" cy="227724"/>
          </a:xfrm>
          <a:prstGeom prst="rect">
            <a:avLst/>
          </a:prstGeom>
        </p:spPr>
      </p:pic>
      <p:pic>
        <p:nvPicPr>
          <p:cNvPr id="6" name="Picture 5">
            <a:extLst>
              <a:ext uri="{FF2B5EF4-FFF2-40B4-BE49-F238E27FC236}">
                <a16:creationId xmlns:a16="http://schemas.microsoft.com/office/drawing/2014/main" id="{05081512-E095-E426-A304-6CADE2007CD5}"/>
              </a:ext>
            </a:extLst>
          </p:cNvPr>
          <p:cNvPicPr>
            <a:picLocks noChangeAspect="1"/>
          </p:cNvPicPr>
          <p:nvPr/>
        </p:nvPicPr>
        <p:blipFill>
          <a:blip r:embed="rId4"/>
          <a:stretch>
            <a:fillRect/>
          </a:stretch>
        </p:blipFill>
        <p:spPr>
          <a:xfrm rot="13453942">
            <a:off x="9018242" y="2922040"/>
            <a:ext cx="316759" cy="227724"/>
          </a:xfrm>
          <a:prstGeom prst="rect">
            <a:avLst/>
          </a:prstGeom>
        </p:spPr>
      </p:pic>
      <p:pic>
        <p:nvPicPr>
          <p:cNvPr id="7" name="Picture 6">
            <a:extLst>
              <a:ext uri="{FF2B5EF4-FFF2-40B4-BE49-F238E27FC236}">
                <a16:creationId xmlns:a16="http://schemas.microsoft.com/office/drawing/2014/main" id="{C10AB2A2-C32D-D0F4-D3CB-2BBB1674CCDE}"/>
              </a:ext>
            </a:extLst>
          </p:cNvPr>
          <p:cNvPicPr>
            <a:picLocks noChangeAspect="1"/>
          </p:cNvPicPr>
          <p:nvPr/>
        </p:nvPicPr>
        <p:blipFill>
          <a:blip r:embed="rId4"/>
          <a:stretch>
            <a:fillRect/>
          </a:stretch>
        </p:blipFill>
        <p:spPr>
          <a:xfrm>
            <a:off x="5858105" y="6417593"/>
            <a:ext cx="316759" cy="227724"/>
          </a:xfrm>
          <a:prstGeom prst="rect">
            <a:avLst/>
          </a:prstGeom>
        </p:spPr>
      </p:pic>
      <p:sp>
        <p:nvSpPr>
          <p:cNvPr id="10" name="Subtitle 2">
            <a:extLst>
              <a:ext uri="{FF2B5EF4-FFF2-40B4-BE49-F238E27FC236}">
                <a16:creationId xmlns:a16="http://schemas.microsoft.com/office/drawing/2014/main" id="{B86BA1AE-026B-905D-2752-50E13853260A}"/>
              </a:ext>
            </a:extLst>
          </p:cNvPr>
          <p:cNvSpPr txBox="1">
            <a:spLocks/>
          </p:cNvSpPr>
          <p:nvPr/>
        </p:nvSpPr>
        <p:spPr>
          <a:xfrm>
            <a:off x="9939129" y="547639"/>
            <a:ext cx="1860539" cy="207734"/>
          </a:xfrm>
          <a:prstGeom prst="rect">
            <a:avLst/>
          </a:prstGeom>
          <a:solidFill>
            <a:schemeClr val="bg1"/>
          </a:solidFill>
          <a:ln w="38100">
            <a:solidFill>
              <a:srgbClr val="FF0000"/>
            </a:solidFill>
          </a:ln>
        </p:spPr>
        <p:txBody>
          <a:bodyPr vert="horz" lIns="91440" tIns="45720" rIns="91440" bIns="45720" rtlCol="0">
            <a:normAutofit fontScale="4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200" dirty="0"/>
              <a:t>No Runners On</a:t>
            </a:r>
          </a:p>
          <a:p>
            <a:endParaRPr lang="en-US" dirty="0"/>
          </a:p>
        </p:txBody>
      </p:sp>
      <p:sp>
        <p:nvSpPr>
          <p:cNvPr id="8" name="Rectangle 7">
            <a:extLst>
              <a:ext uri="{FF2B5EF4-FFF2-40B4-BE49-F238E27FC236}">
                <a16:creationId xmlns:a16="http://schemas.microsoft.com/office/drawing/2014/main" id="{40252702-BC5F-8EA9-8158-AE6A7826762D}"/>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F66459D-D984-E59B-F33B-555DE91AC9A8}"/>
              </a:ext>
            </a:extLst>
          </p:cNvPr>
          <p:cNvSpPr/>
          <p:nvPr/>
        </p:nvSpPr>
        <p:spPr>
          <a:xfrm rot="13461444">
            <a:off x="2459663" y="5325028"/>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ubtitle 2">
            <a:extLst>
              <a:ext uri="{FF2B5EF4-FFF2-40B4-BE49-F238E27FC236}">
                <a16:creationId xmlns:a16="http://schemas.microsoft.com/office/drawing/2014/main" id="{C18F55C9-8C9F-E70E-B499-C5010C3034E6}"/>
              </a:ext>
            </a:extLst>
          </p:cNvPr>
          <p:cNvSpPr txBox="1">
            <a:spLocks/>
          </p:cNvSpPr>
          <p:nvPr/>
        </p:nvSpPr>
        <p:spPr>
          <a:xfrm>
            <a:off x="9939129" y="547639"/>
            <a:ext cx="2104362" cy="453708"/>
          </a:xfrm>
          <a:prstGeom prst="rect">
            <a:avLst/>
          </a:prstGeom>
          <a:solidFill>
            <a:schemeClr val="bg1"/>
          </a:solidFill>
          <a:ln w="38100">
            <a:solidFill>
              <a:srgbClr val="FF0000"/>
            </a:solidFill>
          </a:ln>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u="none" strike="noStrike" baseline="0" dirty="0">
                <a:solidFill>
                  <a:srgbClr val="000000"/>
                </a:solidFill>
              </a:rPr>
              <a:t>Fundamentals</a:t>
            </a:r>
            <a:endParaRPr lang="en-US" b="1" dirty="0"/>
          </a:p>
        </p:txBody>
      </p:sp>
      <p:sp>
        <p:nvSpPr>
          <p:cNvPr id="13" name="Subtitle 2">
            <a:extLst>
              <a:ext uri="{FF2B5EF4-FFF2-40B4-BE49-F238E27FC236}">
                <a16:creationId xmlns:a16="http://schemas.microsoft.com/office/drawing/2014/main" id="{0C0E7D38-B62C-5DF4-A679-A924D33D2FBA}"/>
              </a:ext>
            </a:extLst>
          </p:cNvPr>
          <p:cNvSpPr txBox="1">
            <a:spLocks/>
          </p:cNvSpPr>
          <p:nvPr/>
        </p:nvSpPr>
        <p:spPr>
          <a:xfrm>
            <a:off x="1572784" y="141549"/>
            <a:ext cx="3701179" cy="453708"/>
          </a:xfrm>
          <a:prstGeom prst="rect">
            <a:avLst/>
          </a:prstGeom>
          <a:solidFill>
            <a:schemeClr val="bg1"/>
          </a:solidFill>
          <a:ln w="38100">
            <a:solidFill>
              <a:srgbClr val="FF0000"/>
            </a:solidFill>
          </a:ln>
        </p:spPr>
        <p:txBody>
          <a:bodyPr vert="horz" lIns="91440" tIns="45720" rIns="91440" bIns="45720" rtlCol="0">
            <a:normAutofit fontScale="850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u="none" strike="noStrike" baseline="0" dirty="0">
                <a:solidFill>
                  <a:srgbClr val="000000"/>
                </a:solidFill>
              </a:rPr>
              <a:t>Clean Base Hit to the Outfield</a:t>
            </a:r>
            <a:endParaRPr lang="en-US" b="1" dirty="0"/>
          </a:p>
        </p:txBody>
      </p:sp>
      <p:sp>
        <p:nvSpPr>
          <p:cNvPr id="14" name="Subtitle 2">
            <a:extLst>
              <a:ext uri="{FF2B5EF4-FFF2-40B4-BE49-F238E27FC236}">
                <a16:creationId xmlns:a16="http://schemas.microsoft.com/office/drawing/2014/main" id="{9766CD7F-97B3-8490-5D10-81F8D92AAEC4}"/>
              </a:ext>
            </a:extLst>
          </p:cNvPr>
          <p:cNvSpPr txBox="1">
            <a:spLocks/>
          </p:cNvSpPr>
          <p:nvPr/>
        </p:nvSpPr>
        <p:spPr>
          <a:xfrm>
            <a:off x="9680713" y="548945"/>
            <a:ext cx="2362778" cy="453708"/>
          </a:xfrm>
          <a:prstGeom prst="rect">
            <a:avLst/>
          </a:prstGeom>
          <a:solidFill>
            <a:schemeClr val="bg1"/>
          </a:solidFill>
          <a:ln w="38100">
            <a:solidFill>
              <a:srgbClr val="FF0000"/>
            </a:solidFill>
          </a:ln>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800" b="1" u="none" strike="noStrike" baseline="0" dirty="0">
                <a:solidFill>
                  <a:srgbClr val="000000"/>
                </a:solidFill>
              </a:rPr>
              <a:t>All Situations</a:t>
            </a:r>
            <a:endParaRPr lang="en-US" sz="2800" b="1" dirty="0"/>
          </a:p>
        </p:txBody>
      </p:sp>
      <p:pic>
        <p:nvPicPr>
          <p:cNvPr id="4" name="Picture 3">
            <a:extLst>
              <a:ext uri="{FF2B5EF4-FFF2-40B4-BE49-F238E27FC236}">
                <a16:creationId xmlns:a16="http://schemas.microsoft.com/office/drawing/2014/main" id="{7A88D923-D6E8-5C94-D9DF-3C10FF2D1E89}"/>
              </a:ext>
            </a:extLst>
          </p:cNvPr>
          <p:cNvPicPr>
            <a:picLocks noChangeAspect="1"/>
          </p:cNvPicPr>
          <p:nvPr/>
        </p:nvPicPr>
        <p:blipFill>
          <a:blip r:embed="rId4"/>
          <a:stretch>
            <a:fillRect/>
          </a:stretch>
        </p:blipFill>
        <p:spPr>
          <a:xfrm rot="9582905">
            <a:off x="5115583" y="337088"/>
            <a:ext cx="316759" cy="227724"/>
          </a:xfrm>
          <a:prstGeom prst="rect">
            <a:avLst/>
          </a:prstGeom>
        </p:spPr>
      </p:pic>
    </p:spTree>
    <p:extLst>
      <p:ext uri="{BB962C8B-B14F-4D97-AF65-F5344CB8AC3E}">
        <p14:creationId xmlns:p14="http://schemas.microsoft.com/office/powerpoint/2010/main" val="174467724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89FC89-048D-3C59-5A57-7DFC0EBDC60D}"/>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59F2C63F-E2AB-ABF0-8CA5-2D928D746E0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602E842C-BAC7-9E68-9176-09C32635021C}"/>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1F3207D5-4785-C715-8610-B585703C06B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pic>
        <p:nvPicPr>
          <p:cNvPr id="7" name="Picture 6">
            <a:extLst>
              <a:ext uri="{FF2B5EF4-FFF2-40B4-BE49-F238E27FC236}">
                <a16:creationId xmlns:a16="http://schemas.microsoft.com/office/drawing/2014/main" id="{FB4C5697-72E3-2BC9-11C7-973595A83C6F}"/>
              </a:ext>
            </a:extLst>
          </p:cNvPr>
          <p:cNvPicPr>
            <a:picLocks noChangeAspect="1"/>
          </p:cNvPicPr>
          <p:nvPr/>
        </p:nvPicPr>
        <p:blipFill>
          <a:blip r:embed="rId5"/>
          <a:stretch>
            <a:fillRect/>
          </a:stretch>
        </p:blipFill>
        <p:spPr>
          <a:xfrm>
            <a:off x="5858105" y="6417593"/>
            <a:ext cx="316759" cy="227724"/>
          </a:xfrm>
          <a:prstGeom prst="rect">
            <a:avLst/>
          </a:prstGeom>
        </p:spPr>
      </p:pic>
      <p:sp>
        <p:nvSpPr>
          <p:cNvPr id="10" name="Subtitle 2">
            <a:extLst>
              <a:ext uri="{FF2B5EF4-FFF2-40B4-BE49-F238E27FC236}">
                <a16:creationId xmlns:a16="http://schemas.microsoft.com/office/drawing/2014/main" id="{7AF84D9D-6EAA-3740-7C85-BB2A76DC25E4}"/>
              </a:ext>
            </a:extLst>
          </p:cNvPr>
          <p:cNvSpPr txBox="1">
            <a:spLocks/>
          </p:cNvSpPr>
          <p:nvPr/>
        </p:nvSpPr>
        <p:spPr>
          <a:xfrm>
            <a:off x="9939129" y="547639"/>
            <a:ext cx="1860539" cy="207734"/>
          </a:xfrm>
          <a:prstGeom prst="rect">
            <a:avLst/>
          </a:prstGeom>
          <a:solidFill>
            <a:schemeClr val="bg1"/>
          </a:solidFill>
          <a:ln w="38100">
            <a:solidFill>
              <a:srgbClr val="FF0000"/>
            </a:solidFill>
          </a:ln>
        </p:spPr>
        <p:txBody>
          <a:bodyPr vert="horz" lIns="91440" tIns="45720" rIns="91440" bIns="45720" rtlCol="0">
            <a:normAutofit fontScale="4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200" dirty="0"/>
              <a:t>No Runners On</a:t>
            </a:r>
          </a:p>
          <a:p>
            <a:endParaRPr lang="en-US" dirty="0"/>
          </a:p>
        </p:txBody>
      </p:sp>
      <p:sp>
        <p:nvSpPr>
          <p:cNvPr id="8" name="Rectangle 7">
            <a:extLst>
              <a:ext uri="{FF2B5EF4-FFF2-40B4-BE49-F238E27FC236}">
                <a16:creationId xmlns:a16="http://schemas.microsoft.com/office/drawing/2014/main" id="{7BE465B0-3B6C-44C4-9A05-52DE648B7A9E}"/>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FAAAB8C-A213-64BC-54F7-C84AA3B8F11B}"/>
              </a:ext>
            </a:extLst>
          </p:cNvPr>
          <p:cNvSpPr/>
          <p:nvPr/>
        </p:nvSpPr>
        <p:spPr>
          <a:xfrm rot="13461444">
            <a:off x="2459663" y="5325028"/>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ubtitle 2">
            <a:extLst>
              <a:ext uri="{FF2B5EF4-FFF2-40B4-BE49-F238E27FC236}">
                <a16:creationId xmlns:a16="http://schemas.microsoft.com/office/drawing/2014/main" id="{59BD9EDD-D2AC-7685-53F9-331D88F38E58}"/>
              </a:ext>
            </a:extLst>
          </p:cNvPr>
          <p:cNvSpPr txBox="1">
            <a:spLocks/>
          </p:cNvSpPr>
          <p:nvPr/>
        </p:nvSpPr>
        <p:spPr>
          <a:xfrm>
            <a:off x="9939129" y="547639"/>
            <a:ext cx="2104362" cy="453708"/>
          </a:xfrm>
          <a:prstGeom prst="rect">
            <a:avLst/>
          </a:prstGeom>
          <a:solidFill>
            <a:schemeClr val="bg1"/>
          </a:solidFill>
          <a:ln w="38100">
            <a:solidFill>
              <a:srgbClr val="FF0000"/>
            </a:solidFill>
          </a:ln>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u="none" strike="noStrike" baseline="0" dirty="0">
                <a:solidFill>
                  <a:srgbClr val="000000"/>
                </a:solidFill>
              </a:rPr>
              <a:t>Fundamentals</a:t>
            </a:r>
            <a:endParaRPr lang="en-US" b="1" dirty="0"/>
          </a:p>
        </p:txBody>
      </p:sp>
      <p:sp>
        <p:nvSpPr>
          <p:cNvPr id="13" name="Subtitle 2">
            <a:extLst>
              <a:ext uri="{FF2B5EF4-FFF2-40B4-BE49-F238E27FC236}">
                <a16:creationId xmlns:a16="http://schemas.microsoft.com/office/drawing/2014/main" id="{305F1A2C-BE01-595B-1850-8D0623F69A11}"/>
              </a:ext>
            </a:extLst>
          </p:cNvPr>
          <p:cNvSpPr txBox="1">
            <a:spLocks/>
          </p:cNvSpPr>
          <p:nvPr/>
        </p:nvSpPr>
        <p:spPr>
          <a:xfrm>
            <a:off x="1572784" y="141549"/>
            <a:ext cx="3701179" cy="453708"/>
          </a:xfrm>
          <a:prstGeom prst="rect">
            <a:avLst/>
          </a:prstGeom>
          <a:solidFill>
            <a:schemeClr val="bg1"/>
          </a:solidFill>
          <a:ln w="38100">
            <a:solidFill>
              <a:srgbClr val="FF0000"/>
            </a:solidFill>
          </a:ln>
        </p:spPr>
        <p:txBody>
          <a:bodyPr vert="horz" lIns="91440" tIns="45720" rIns="91440" bIns="45720" rtlCol="0">
            <a:normAutofit fontScale="850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u="none" strike="noStrike" baseline="0" dirty="0">
                <a:solidFill>
                  <a:srgbClr val="000000"/>
                </a:solidFill>
              </a:rPr>
              <a:t>Clean Base Hit to the Outfield</a:t>
            </a:r>
            <a:endParaRPr lang="en-US" b="1" dirty="0"/>
          </a:p>
        </p:txBody>
      </p:sp>
      <p:sp>
        <p:nvSpPr>
          <p:cNvPr id="14" name="Subtitle 2">
            <a:extLst>
              <a:ext uri="{FF2B5EF4-FFF2-40B4-BE49-F238E27FC236}">
                <a16:creationId xmlns:a16="http://schemas.microsoft.com/office/drawing/2014/main" id="{24953AEB-300F-FB99-FDDC-B1EC6E9F0AEC}"/>
              </a:ext>
            </a:extLst>
          </p:cNvPr>
          <p:cNvSpPr txBox="1">
            <a:spLocks/>
          </p:cNvSpPr>
          <p:nvPr/>
        </p:nvSpPr>
        <p:spPr>
          <a:xfrm>
            <a:off x="9680713" y="548945"/>
            <a:ext cx="2362778" cy="453708"/>
          </a:xfrm>
          <a:prstGeom prst="rect">
            <a:avLst/>
          </a:prstGeom>
          <a:solidFill>
            <a:schemeClr val="bg1"/>
          </a:solidFill>
          <a:ln w="38100">
            <a:solidFill>
              <a:srgbClr val="FF0000"/>
            </a:solidFill>
          </a:ln>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800" b="1" u="none" strike="noStrike" baseline="0" dirty="0">
                <a:solidFill>
                  <a:srgbClr val="000000"/>
                </a:solidFill>
              </a:rPr>
              <a:t>All Situations</a:t>
            </a:r>
            <a:endParaRPr lang="en-US" sz="2800" b="1" dirty="0"/>
          </a:p>
        </p:txBody>
      </p:sp>
      <p:pic>
        <p:nvPicPr>
          <p:cNvPr id="4" name="Picture 3">
            <a:extLst>
              <a:ext uri="{FF2B5EF4-FFF2-40B4-BE49-F238E27FC236}">
                <a16:creationId xmlns:a16="http://schemas.microsoft.com/office/drawing/2014/main" id="{79272DBF-775A-CFEA-3F1C-CD0B10EA225F}"/>
              </a:ext>
            </a:extLst>
          </p:cNvPr>
          <p:cNvPicPr>
            <a:picLocks noChangeAspect="1"/>
          </p:cNvPicPr>
          <p:nvPr/>
        </p:nvPicPr>
        <p:blipFill>
          <a:blip r:embed="rId5"/>
          <a:stretch>
            <a:fillRect/>
          </a:stretch>
        </p:blipFill>
        <p:spPr>
          <a:xfrm rot="9582905">
            <a:off x="5115583" y="337088"/>
            <a:ext cx="316759" cy="227724"/>
          </a:xfrm>
          <a:prstGeom prst="rect">
            <a:avLst/>
          </a:prstGeom>
        </p:spPr>
      </p:pic>
      <p:pic>
        <p:nvPicPr>
          <p:cNvPr id="15" name="Picture 14">
            <a:extLst>
              <a:ext uri="{FF2B5EF4-FFF2-40B4-BE49-F238E27FC236}">
                <a16:creationId xmlns:a16="http://schemas.microsoft.com/office/drawing/2014/main" id="{517A8665-5E44-C97E-25B6-6F62343B4FB1}"/>
              </a:ext>
            </a:extLst>
          </p:cNvPr>
          <p:cNvPicPr>
            <a:picLocks noChangeAspect="1"/>
          </p:cNvPicPr>
          <p:nvPr/>
        </p:nvPicPr>
        <p:blipFill>
          <a:blip r:embed="rId5"/>
          <a:stretch>
            <a:fillRect/>
          </a:stretch>
        </p:blipFill>
        <p:spPr>
          <a:xfrm rot="2737837">
            <a:off x="3072847" y="3679572"/>
            <a:ext cx="316759" cy="227724"/>
          </a:xfrm>
          <a:prstGeom prst="rect">
            <a:avLst/>
          </a:prstGeom>
        </p:spPr>
      </p:pic>
      <p:pic>
        <p:nvPicPr>
          <p:cNvPr id="16" name="Picture 15">
            <a:extLst>
              <a:ext uri="{FF2B5EF4-FFF2-40B4-BE49-F238E27FC236}">
                <a16:creationId xmlns:a16="http://schemas.microsoft.com/office/drawing/2014/main" id="{CB5A3D42-CFA7-4C34-EAA9-5D4EC087C1B6}"/>
              </a:ext>
            </a:extLst>
          </p:cNvPr>
          <p:cNvPicPr>
            <a:picLocks noChangeAspect="1"/>
          </p:cNvPicPr>
          <p:nvPr/>
        </p:nvPicPr>
        <p:blipFill>
          <a:blip r:embed="rId5"/>
          <a:stretch>
            <a:fillRect/>
          </a:stretch>
        </p:blipFill>
        <p:spPr>
          <a:xfrm rot="13453942">
            <a:off x="8647181" y="2660819"/>
            <a:ext cx="316759" cy="227724"/>
          </a:xfrm>
          <a:prstGeom prst="rect">
            <a:avLst/>
          </a:prstGeom>
        </p:spPr>
      </p:pic>
      <p:sp>
        <p:nvSpPr>
          <p:cNvPr id="17" name="Arrow: Right 16">
            <a:extLst>
              <a:ext uri="{FF2B5EF4-FFF2-40B4-BE49-F238E27FC236}">
                <a16:creationId xmlns:a16="http://schemas.microsoft.com/office/drawing/2014/main" id="{790F6DA0-F198-9DE1-60D1-F5C021FEEDA4}"/>
              </a:ext>
            </a:extLst>
          </p:cNvPr>
          <p:cNvSpPr/>
          <p:nvPr/>
        </p:nvSpPr>
        <p:spPr>
          <a:xfrm rot="4989404">
            <a:off x="5267678" y="772033"/>
            <a:ext cx="379628" cy="92757"/>
          </a:xfrm>
          <a:prstGeom prst="rightArrow">
            <a:avLst/>
          </a:prstGeom>
          <a:solidFill>
            <a:srgbClr val="CC1825"/>
          </a:solidFill>
          <a:ln>
            <a:solidFill>
              <a:srgbClr val="CC182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Arrow: Right 17">
            <a:extLst>
              <a:ext uri="{FF2B5EF4-FFF2-40B4-BE49-F238E27FC236}">
                <a16:creationId xmlns:a16="http://schemas.microsoft.com/office/drawing/2014/main" id="{B1376BDD-843D-22A8-D278-936EE41C5D45}"/>
              </a:ext>
            </a:extLst>
          </p:cNvPr>
          <p:cNvSpPr/>
          <p:nvPr/>
        </p:nvSpPr>
        <p:spPr>
          <a:xfrm rot="1986047">
            <a:off x="5591788" y="649098"/>
            <a:ext cx="360282" cy="97329"/>
          </a:xfrm>
          <a:prstGeom prst="rightArrow">
            <a:avLst/>
          </a:prstGeom>
          <a:solidFill>
            <a:srgbClr val="CC1825"/>
          </a:solidFill>
          <a:ln>
            <a:solidFill>
              <a:srgbClr val="CC182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6271084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0508DA-6153-DC3E-896B-E053352CF67F}"/>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2C71CB44-353A-7BB8-472D-9B1D22A570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AB9932A3-9A32-21E4-5007-6962D9C03687}"/>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B6E20EF6-541F-4178-F7B5-8C031229E35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pic>
        <p:nvPicPr>
          <p:cNvPr id="2" name="Picture 1">
            <a:extLst>
              <a:ext uri="{FF2B5EF4-FFF2-40B4-BE49-F238E27FC236}">
                <a16:creationId xmlns:a16="http://schemas.microsoft.com/office/drawing/2014/main" id="{C65F6AF8-446E-1AA3-C71A-6C644538A36D}"/>
              </a:ext>
            </a:extLst>
          </p:cNvPr>
          <p:cNvPicPr>
            <a:picLocks noChangeAspect="1"/>
          </p:cNvPicPr>
          <p:nvPr/>
        </p:nvPicPr>
        <p:blipFill>
          <a:blip r:embed="rId4"/>
          <a:stretch>
            <a:fillRect/>
          </a:stretch>
        </p:blipFill>
        <p:spPr>
          <a:xfrm rot="7972964">
            <a:off x="2657796" y="2895040"/>
            <a:ext cx="316759" cy="227724"/>
          </a:xfrm>
          <a:prstGeom prst="rect">
            <a:avLst/>
          </a:prstGeom>
        </p:spPr>
      </p:pic>
      <p:pic>
        <p:nvPicPr>
          <p:cNvPr id="4" name="Picture 3">
            <a:extLst>
              <a:ext uri="{FF2B5EF4-FFF2-40B4-BE49-F238E27FC236}">
                <a16:creationId xmlns:a16="http://schemas.microsoft.com/office/drawing/2014/main" id="{3872D6BB-5881-B014-758E-787608557834}"/>
              </a:ext>
            </a:extLst>
          </p:cNvPr>
          <p:cNvPicPr>
            <a:picLocks noChangeAspect="1"/>
          </p:cNvPicPr>
          <p:nvPr/>
        </p:nvPicPr>
        <p:blipFill>
          <a:blip r:embed="rId4"/>
          <a:stretch>
            <a:fillRect/>
          </a:stretch>
        </p:blipFill>
        <p:spPr>
          <a:xfrm rot="11520118">
            <a:off x="6811756" y="317516"/>
            <a:ext cx="316759" cy="227724"/>
          </a:xfrm>
          <a:prstGeom prst="rect">
            <a:avLst/>
          </a:prstGeom>
        </p:spPr>
      </p:pic>
      <p:pic>
        <p:nvPicPr>
          <p:cNvPr id="6" name="Picture 5">
            <a:extLst>
              <a:ext uri="{FF2B5EF4-FFF2-40B4-BE49-F238E27FC236}">
                <a16:creationId xmlns:a16="http://schemas.microsoft.com/office/drawing/2014/main" id="{6327EDB3-6954-F360-2F19-789A5C1495C0}"/>
              </a:ext>
            </a:extLst>
          </p:cNvPr>
          <p:cNvPicPr>
            <a:picLocks noChangeAspect="1"/>
          </p:cNvPicPr>
          <p:nvPr/>
        </p:nvPicPr>
        <p:blipFill>
          <a:blip r:embed="rId4"/>
          <a:stretch>
            <a:fillRect/>
          </a:stretch>
        </p:blipFill>
        <p:spPr>
          <a:xfrm rot="13453942">
            <a:off x="9018242" y="2922040"/>
            <a:ext cx="316759" cy="227724"/>
          </a:xfrm>
          <a:prstGeom prst="rect">
            <a:avLst/>
          </a:prstGeom>
        </p:spPr>
      </p:pic>
      <p:pic>
        <p:nvPicPr>
          <p:cNvPr id="7" name="Picture 6">
            <a:extLst>
              <a:ext uri="{FF2B5EF4-FFF2-40B4-BE49-F238E27FC236}">
                <a16:creationId xmlns:a16="http://schemas.microsoft.com/office/drawing/2014/main" id="{B8293E18-9DD6-0C8E-69DB-0E024FAAD49C}"/>
              </a:ext>
            </a:extLst>
          </p:cNvPr>
          <p:cNvPicPr>
            <a:picLocks noChangeAspect="1"/>
          </p:cNvPicPr>
          <p:nvPr/>
        </p:nvPicPr>
        <p:blipFill>
          <a:blip r:embed="rId4"/>
          <a:stretch>
            <a:fillRect/>
          </a:stretch>
        </p:blipFill>
        <p:spPr>
          <a:xfrm>
            <a:off x="5858105" y="6417593"/>
            <a:ext cx="316759" cy="227724"/>
          </a:xfrm>
          <a:prstGeom prst="rect">
            <a:avLst/>
          </a:prstGeom>
        </p:spPr>
      </p:pic>
      <p:sp>
        <p:nvSpPr>
          <p:cNvPr id="8" name="Rectangle 7">
            <a:extLst>
              <a:ext uri="{FF2B5EF4-FFF2-40B4-BE49-F238E27FC236}">
                <a16:creationId xmlns:a16="http://schemas.microsoft.com/office/drawing/2014/main" id="{BE0AA38A-47ED-A410-F836-3EE61A0774B9}"/>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9B0DD24-B62D-B895-77A7-EB02B0F7ED06}"/>
              </a:ext>
            </a:extLst>
          </p:cNvPr>
          <p:cNvSpPr/>
          <p:nvPr/>
        </p:nvSpPr>
        <p:spPr>
          <a:xfrm rot="13529820">
            <a:off x="2490013" y="5291896"/>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ubtitle 2">
            <a:extLst>
              <a:ext uri="{FF2B5EF4-FFF2-40B4-BE49-F238E27FC236}">
                <a16:creationId xmlns:a16="http://schemas.microsoft.com/office/drawing/2014/main" id="{290511C6-F892-598A-9766-80F562005394}"/>
              </a:ext>
            </a:extLst>
          </p:cNvPr>
          <p:cNvSpPr txBox="1">
            <a:spLocks/>
          </p:cNvSpPr>
          <p:nvPr/>
        </p:nvSpPr>
        <p:spPr>
          <a:xfrm>
            <a:off x="9757458" y="548944"/>
            <a:ext cx="2286033" cy="935299"/>
          </a:xfrm>
          <a:prstGeom prst="rect">
            <a:avLst/>
          </a:prstGeom>
          <a:solidFill>
            <a:schemeClr val="bg1"/>
          </a:solidFill>
          <a:ln w="38100">
            <a:solidFill>
              <a:srgbClr val="FF0000"/>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800" b="1" u="none" strike="noStrike" baseline="0" dirty="0">
                <a:solidFill>
                  <a:srgbClr val="000000"/>
                </a:solidFill>
              </a:rPr>
              <a:t>Fly Ball to the Outfield</a:t>
            </a:r>
            <a:endParaRPr lang="en-US" sz="2800" b="1" dirty="0"/>
          </a:p>
        </p:txBody>
      </p:sp>
      <p:sp>
        <p:nvSpPr>
          <p:cNvPr id="13" name="Subtitle 2">
            <a:extLst>
              <a:ext uri="{FF2B5EF4-FFF2-40B4-BE49-F238E27FC236}">
                <a16:creationId xmlns:a16="http://schemas.microsoft.com/office/drawing/2014/main" id="{517DC3A8-A9AA-2825-1384-0CB0BDB6F526}"/>
              </a:ext>
            </a:extLst>
          </p:cNvPr>
          <p:cNvSpPr txBox="1">
            <a:spLocks/>
          </p:cNvSpPr>
          <p:nvPr/>
        </p:nvSpPr>
        <p:spPr>
          <a:xfrm>
            <a:off x="4165894" y="2222139"/>
            <a:ext cx="4216552" cy="1342695"/>
          </a:xfrm>
          <a:prstGeom prst="rect">
            <a:avLst/>
          </a:prstGeom>
          <a:solidFill>
            <a:schemeClr val="bg1"/>
          </a:solidFill>
          <a:ln w="38100">
            <a:solidFill>
              <a:srgbClr val="FF0000"/>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000" b="1" dirty="0">
                <a:solidFill>
                  <a:srgbClr val="000000"/>
                </a:solidFill>
              </a:rPr>
              <a:t>Types of Rotations</a:t>
            </a:r>
            <a:endParaRPr lang="en-US" sz="4000" b="1" dirty="0"/>
          </a:p>
        </p:txBody>
      </p:sp>
    </p:spTree>
    <p:extLst>
      <p:ext uri="{BB962C8B-B14F-4D97-AF65-F5344CB8AC3E}">
        <p14:creationId xmlns:p14="http://schemas.microsoft.com/office/powerpoint/2010/main" val="15226546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00A73A-6789-3F1B-A509-2B20E16FD50E}"/>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772DD0A2-55AB-986C-C8E0-0A51FCA939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DA574B4E-189B-1CDD-4503-3440A01A4C93}"/>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57535BAD-0F94-C0C3-A970-0EC93DE273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pic>
        <p:nvPicPr>
          <p:cNvPr id="2" name="Picture 1">
            <a:extLst>
              <a:ext uri="{FF2B5EF4-FFF2-40B4-BE49-F238E27FC236}">
                <a16:creationId xmlns:a16="http://schemas.microsoft.com/office/drawing/2014/main" id="{F388D236-2367-93DD-9046-33E1EF3FA98F}"/>
              </a:ext>
            </a:extLst>
          </p:cNvPr>
          <p:cNvPicPr>
            <a:picLocks noChangeAspect="1"/>
          </p:cNvPicPr>
          <p:nvPr/>
        </p:nvPicPr>
        <p:blipFill>
          <a:blip r:embed="rId4"/>
          <a:stretch>
            <a:fillRect/>
          </a:stretch>
        </p:blipFill>
        <p:spPr>
          <a:xfrm rot="7972964">
            <a:off x="2657796" y="2895040"/>
            <a:ext cx="316759" cy="227724"/>
          </a:xfrm>
          <a:prstGeom prst="rect">
            <a:avLst/>
          </a:prstGeom>
        </p:spPr>
      </p:pic>
      <p:pic>
        <p:nvPicPr>
          <p:cNvPr id="4" name="Picture 3">
            <a:extLst>
              <a:ext uri="{FF2B5EF4-FFF2-40B4-BE49-F238E27FC236}">
                <a16:creationId xmlns:a16="http://schemas.microsoft.com/office/drawing/2014/main" id="{9E1D2C8D-689C-AA46-D4D0-6379892BAA31}"/>
              </a:ext>
            </a:extLst>
          </p:cNvPr>
          <p:cNvPicPr>
            <a:picLocks noChangeAspect="1"/>
          </p:cNvPicPr>
          <p:nvPr/>
        </p:nvPicPr>
        <p:blipFill>
          <a:blip r:embed="rId4"/>
          <a:stretch>
            <a:fillRect/>
          </a:stretch>
        </p:blipFill>
        <p:spPr>
          <a:xfrm rot="11520118">
            <a:off x="6811756" y="317516"/>
            <a:ext cx="316759" cy="227724"/>
          </a:xfrm>
          <a:prstGeom prst="rect">
            <a:avLst/>
          </a:prstGeom>
        </p:spPr>
      </p:pic>
      <p:pic>
        <p:nvPicPr>
          <p:cNvPr id="6" name="Picture 5">
            <a:extLst>
              <a:ext uri="{FF2B5EF4-FFF2-40B4-BE49-F238E27FC236}">
                <a16:creationId xmlns:a16="http://schemas.microsoft.com/office/drawing/2014/main" id="{76B49249-C740-B5B2-BEDA-D82BFDED96AF}"/>
              </a:ext>
            </a:extLst>
          </p:cNvPr>
          <p:cNvPicPr>
            <a:picLocks noChangeAspect="1"/>
          </p:cNvPicPr>
          <p:nvPr/>
        </p:nvPicPr>
        <p:blipFill>
          <a:blip r:embed="rId4"/>
          <a:stretch>
            <a:fillRect/>
          </a:stretch>
        </p:blipFill>
        <p:spPr>
          <a:xfrm rot="13453942">
            <a:off x="9018242" y="2922040"/>
            <a:ext cx="316759" cy="227724"/>
          </a:xfrm>
          <a:prstGeom prst="rect">
            <a:avLst/>
          </a:prstGeom>
        </p:spPr>
      </p:pic>
      <p:pic>
        <p:nvPicPr>
          <p:cNvPr id="7" name="Picture 6">
            <a:extLst>
              <a:ext uri="{FF2B5EF4-FFF2-40B4-BE49-F238E27FC236}">
                <a16:creationId xmlns:a16="http://schemas.microsoft.com/office/drawing/2014/main" id="{B09456CD-ED31-01B3-07A9-D5F3D159B739}"/>
              </a:ext>
            </a:extLst>
          </p:cNvPr>
          <p:cNvPicPr>
            <a:picLocks noChangeAspect="1"/>
          </p:cNvPicPr>
          <p:nvPr/>
        </p:nvPicPr>
        <p:blipFill>
          <a:blip r:embed="rId4"/>
          <a:stretch>
            <a:fillRect/>
          </a:stretch>
        </p:blipFill>
        <p:spPr>
          <a:xfrm>
            <a:off x="5858105" y="6417593"/>
            <a:ext cx="316759" cy="227724"/>
          </a:xfrm>
          <a:prstGeom prst="rect">
            <a:avLst/>
          </a:prstGeom>
        </p:spPr>
      </p:pic>
      <p:sp>
        <p:nvSpPr>
          <p:cNvPr id="8" name="Rectangle 7">
            <a:extLst>
              <a:ext uri="{FF2B5EF4-FFF2-40B4-BE49-F238E27FC236}">
                <a16:creationId xmlns:a16="http://schemas.microsoft.com/office/drawing/2014/main" id="{B739334C-6BC1-8423-F139-62B871340E16}"/>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DD1B242-B8C7-BFE4-FF98-6257B9531E05}"/>
              </a:ext>
            </a:extLst>
          </p:cNvPr>
          <p:cNvSpPr/>
          <p:nvPr/>
        </p:nvSpPr>
        <p:spPr>
          <a:xfrm rot="13529820">
            <a:off x="2490013" y="5291896"/>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ubtitle 2">
            <a:extLst>
              <a:ext uri="{FF2B5EF4-FFF2-40B4-BE49-F238E27FC236}">
                <a16:creationId xmlns:a16="http://schemas.microsoft.com/office/drawing/2014/main" id="{380C6C18-EED4-6779-02D8-E36FE21F0483}"/>
              </a:ext>
            </a:extLst>
          </p:cNvPr>
          <p:cNvSpPr txBox="1">
            <a:spLocks/>
          </p:cNvSpPr>
          <p:nvPr/>
        </p:nvSpPr>
        <p:spPr>
          <a:xfrm>
            <a:off x="9757459" y="548944"/>
            <a:ext cx="1970716" cy="453709"/>
          </a:xfrm>
          <a:prstGeom prst="rect">
            <a:avLst/>
          </a:prstGeom>
          <a:solidFill>
            <a:schemeClr val="bg1"/>
          </a:solidFill>
          <a:ln w="38100">
            <a:solidFill>
              <a:srgbClr val="FF0000"/>
            </a:solidFill>
          </a:ln>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000" b="1" u="none" strike="noStrike" baseline="0" dirty="0">
                <a:solidFill>
                  <a:srgbClr val="000000"/>
                </a:solidFill>
              </a:rPr>
              <a:t>Fly Ball to the Outfield</a:t>
            </a:r>
            <a:endParaRPr lang="en-US" sz="2000" b="1" dirty="0"/>
          </a:p>
        </p:txBody>
      </p:sp>
      <p:sp>
        <p:nvSpPr>
          <p:cNvPr id="13" name="Subtitle 2">
            <a:extLst>
              <a:ext uri="{FF2B5EF4-FFF2-40B4-BE49-F238E27FC236}">
                <a16:creationId xmlns:a16="http://schemas.microsoft.com/office/drawing/2014/main" id="{7A36C4AB-C5CD-8A9B-7574-5F99E03AE452}"/>
              </a:ext>
            </a:extLst>
          </p:cNvPr>
          <p:cNvSpPr txBox="1">
            <a:spLocks/>
          </p:cNvSpPr>
          <p:nvPr/>
        </p:nvSpPr>
        <p:spPr>
          <a:xfrm>
            <a:off x="1270624" y="287070"/>
            <a:ext cx="3294749" cy="455051"/>
          </a:xfrm>
          <a:prstGeom prst="rect">
            <a:avLst/>
          </a:prstGeom>
          <a:solidFill>
            <a:schemeClr val="bg1"/>
          </a:solidFill>
          <a:ln w="38100">
            <a:solidFill>
              <a:srgbClr val="FF0000"/>
            </a:solidFill>
          </a:ln>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000" b="1" dirty="0">
                <a:solidFill>
                  <a:srgbClr val="000000"/>
                </a:solidFill>
              </a:rPr>
              <a:t>Types of Rotations</a:t>
            </a:r>
            <a:endParaRPr lang="en-US" sz="4000" b="1" dirty="0"/>
          </a:p>
        </p:txBody>
      </p:sp>
      <p:sp>
        <p:nvSpPr>
          <p:cNvPr id="14" name="Rectangle 13">
            <a:extLst>
              <a:ext uri="{FF2B5EF4-FFF2-40B4-BE49-F238E27FC236}">
                <a16:creationId xmlns:a16="http://schemas.microsoft.com/office/drawing/2014/main" id="{809CB696-7459-2F6B-C7D5-2954438601AE}"/>
              </a:ext>
            </a:extLst>
          </p:cNvPr>
          <p:cNvSpPr/>
          <p:nvPr/>
        </p:nvSpPr>
        <p:spPr>
          <a:xfrm>
            <a:off x="2553793" y="1195412"/>
            <a:ext cx="6911009" cy="4558748"/>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GB" sz="2000" b="0" i="0" u="none" strike="noStrike" baseline="0" dirty="0">
                <a:solidFill>
                  <a:srgbClr val="000000"/>
                </a:solidFill>
                <a:latin typeface="AAAAAC+ArialMT"/>
              </a:rPr>
              <a:t>In our 4-Umpire System for the 60-Foot Diamond, the following is a list of the three types of rotations that will be utilized in this system: </a:t>
            </a:r>
          </a:p>
          <a:p>
            <a:endParaRPr lang="en-GB" dirty="0">
              <a:solidFill>
                <a:srgbClr val="000000"/>
              </a:solidFill>
              <a:latin typeface="AAAAAC+ArialMT"/>
            </a:endParaRPr>
          </a:p>
          <a:p>
            <a:r>
              <a:rPr lang="en-GB" sz="1800" b="0" i="0" u="none" strike="noStrike" baseline="0" dirty="0">
                <a:solidFill>
                  <a:srgbClr val="000000"/>
                </a:solidFill>
                <a:latin typeface="AAAAAC+ArialMT"/>
              </a:rPr>
              <a:t>• </a:t>
            </a:r>
            <a:r>
              <a:rPr lang="en-GB" sz="1800" b="1" i="0" u="none" strike="noStrike" baseline="0" dirty="0">
                <a:solidFill>
                  <a:srgbClr val="000000"/>
                </a:solidFill>
                <a:latin typeface="AAAAAM+Arial-BoldMT"/>
              </a:rPr>
              <a:t>FULL ROTATION </a:t>
            </a:r>
            <a:r>
              <a:rPr lang="en-GB" sz="1800" b="0" i="0" u="none" strike="noStrike" baseline="0" dirty="0">
                <a:solidFill>
                  <a:srgbClr val="000000"/>
                </a:solidFill>
                <a:latin typeface="AAAAAC+ArialMT"/>
              </a:rPr>
              <a:t>– used with NRiSP (NRO or R1 Only) when U2 or U3 leaves to cover C/NC. </a:t>
            </a:r>
          </a:p>
          <a:p>
            <a:r>
              <a:rPr lang="en-GB" dirty="0">
                <a:solidFill>
                  <a:srgbClr val="000000"/>
                </a:solidFill>
                <a:latin typeface="AAAAAC+ArialMT"/>
              </a:rPr>
              <a:t>	</a:t>
            </a:r>
            <a:r>
              <a:rPr lang="en-GB" sz="1800" b="0" i="0" u="none" strike="noStrike" baseline="0" dirty="0">
                <a:solidFill>
                  <a:srgbClr val="000000"/>
                </a:solidFill>
                <a:latin typeface="AAAAAX+CourierNewPSMT"/>
              </a:rPr>
              <a:t>o </a:t>
            </a:r>
            <a:r>
              <a:rPr lang="en-GB" sz="1800" b="0" i="1" u="none" strike="noStrike" baseline="0" dirty="0">
                <a:solidFill>
                  <a:srgbClr val="000000"/>
                </a:solidFill>
                <a:latin typeface="AAAAAR+Arial-ItalicMT"/>
              </a:rPr>
              <a:t>Called the “Full Rotation” because everyone moves. </a:t>
            </a:r>
          </a:p>
          <a:p>
            <a:endParaRPr lang="en-GB" sz="1800" b="0" i="0" u="none" strike="noStrike" baseline="0" dirty="0">
              <a:solidFill>
                <a:srgbClr val="000000"/>
              </a:solidFill>
              <a:latin typeface="AAAAAR+Arial-ItalicMT"/>
            </a:endParaRPr>
          </a:p>
          <a:p>
            <a:r>
              <a:rPr lang="en-GB" sz="1800" b="0" i="0" u="none" strike="noStrike" baseline="0" dirty="0">
                <a:solidFill>
                  <a:srgbClr val="000000"/>
                </a:solidFill>
                <a:latin typeface="AAAAAR+Arial-ItalicMT"/>
              </a:rPr>
              <a:t>• </a:t>
            </a:r>
            <a:r>
              <a:rPr lang="en-GB" sz="1800" b="1" i="0" u="none" strike="noStrike" baseline="0" dirty="0">
                <a:solidFill>
                  <a:srgbClr val="000000"/>
                </a:solidFill>
                <a:latin typeface="AAAAAM+Arial-BoldMT"/>
              </a:rPr>
              <a:t>FILL ROTATION </a:t>
            </a:r>
            <a:r>
              <a:rPr lang="en-GB" sz="1800" b="0" i="0" u="none" strike="noStrike" baseline="0" dirty="0">
                <a:solidFill>
                  <a:srgbClr val="000000"/>
                </a:solidFill>
                <a:latin typeface="AAAAAC+ArialMT"/>
              </a:rPr>
              <a:t>– used with RiSP when U2 or U3 leaves to cover C/NC. 	</a:t>
            </a:r>
            <a:r>
              <a:rPr lang="en-GB" sz="1800" b="0" i="0" u="none" strike="noStrike" baseline="0" dirty="0">
                <a:solidFill>
                  <a:srgbClr val="000000"/>
                </a:solidFill>
                <a:latin typeface="AAAAAX+CourierNewPSMT"/>
              </a:rPr>
              <a:t>o </a:t>
            </a:r>
            <a:r>
              <a:rPr lang="en-GB" sz="1800" b="0" i="1" u="none" strike="noStrike" baseline="0" dirty="0">
                <a:solidFill>
                  <a:srgbClr val="000000"/>
                </a:solidFill>
                <a:latin typeface="AAAAAR+Arial-ItalicMT"/>
              </a:rPr>
              <a:t>Called the “Fill Rotation” because either U2 or U3 fills the 		vacancy when U2/U3 leaves for C/NC. </a:t>
            </a:r>
          </a:p>
          <a:p>
            <a:endParaRPr lang="en-GB" i="1" dirty="0">
              <a:solidFill>
                <a:srgbClr val="000000"/>
              </a:solidFill>
              <a:latin typeface="AAAAAR+Arial-ItalicMT"/>
            </a:endParaRPr>
          </a:p>
          <a:p>
            <a:r>
              <a:rPr lang="en-GB" sz="1800" b="0" i="0" u="none" strike="noStrike" baseline="0" dirty="0">
                <a:solidFill>
                  <a:srgbClr val="000000"/>
                </a:solidFill>
                <a:latin typeface="AAAAAR+Arial-ItalicMT"/>
              </a:rPr>
              <a:t>• </a:t>
            </a:r>
            <a:r>
              <a:rPr lang="en-GB" sz="1800" b="1" i="0" u="none" strike="noStrike" baseline="0" dirty="0">
                <a:solidFill>
                  <a:srgbClr val="000000"/>
                </a:solidFill>
                <a:latin typeface="AAAAAM+Arial-BoldMT"/>
              </a:rPr>
              <a:t>U2 FILL </a:t>
            </a:r>
            <a:r>
              <a:rPr lang="en-GB" sz="1800" b="0" i="0" u="none" strike="noStrike" baseline="0" dirty="0">
                <a:solidFill>
                  <a:srgbClr val="000000"/>
                </a:solidFill>
                <a:latin typeface="AAAAAC+ArialMT"/>
              </a:rPr>
              <a:t>– used </a:t>
            </a:r>
            <a:r>
              <a:rPr lang="en-GB" sz="1800" b="1" i="1" u="none" strike="noStrike" baseline="0" dirty="0">
                <a:solidFill>
                  <a:srgbClr val="000000"/>
                </a:solidFill>
                <a:latin typeface="AAAAAT+Arial-BoldItalicMT"/>
              </a:rPr>
              <a:t>anytime </a:t>
            </a:r>
            <a:r>
              <a:rPr lang="en-GB" sz="1800" b="0" i="0" u="none" strike="noStrike" baseline="0" dirty="0">
                <a:solidFill>
                  <a:srgbClr val="000000"/>
                </a:solidFill>
                <a:latin typeface="AAAAAC+ArialMT"/>
              </a:rPr>
              <a:t>U1 leaves to cover C/NC. </a:t>
            </a:r>
          </a:p>
          <a:p>
            <a:r>
              <a:rPr lang="en-GB" dirty="0">
                <a:solidFill>
                  <a:srgbClr val="000000"/>
                </a:solidFill>
                <a:latin typeface="AAAAAC+ArialMT"/>
              </a:rPr>
              <a:t>	</a:t>
            </a:r>
            <a:r>
              <a:rPr lang="en-GB" sz="1800" b="0" i="0" u="none" strike="noStrike" baseline="0" dirty="0">
                <a:solidFill>
                  <a:srgbClr val="000000"/>
                </a:solidFill>
                <a:latin typeface="AAAAAX+CourierNewPSMT"/>
              </a:rPr>
              <a:t>o </a:t>
            </a:r>
            <a:r>
              <a:rPr lang="en-GB" sz="1800" b="0" i="1" u="none" strike="noStrike" baseline="0" dirty="0">
                <a:solidFill>
                  <a:srgbClr val="000000"/>
                </a:solidFill>
                <a:latin typeface="AAAAAR+Arial-ItalicMT"/>
              </a:rPr>
              <a:t>Called the “U2 Fill” because U2 will fill the RA whenever U1 		leaves to cover C/NC. </a:t>
            </a:r>
            <a:endParaRPr lang="en-US" dirty="0"/>
          </a:p>
        </p:txBody>
      </p:sp>
    </p:spTree>
    <p:extLst>
      <p:ext uri="{BB962C8B-B14F-4D97-AF65-F5344CB8AC3E}">
        <p14:creationId xmlns:p14="http://schemas.microsoft.com/office/powerpoint/2010/main" val="203469720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4B5127-7D01-AC33-1573-23666DF2CB0C}"/>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1EFC45E5-E3D4-B81F-A155-FB50917490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B38E896C-15B4-E98A-5960-BCF18A48AA17}"/>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FF674D38-9999-97F4-D34E-076530E1CA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sp>
        <p:nvSpPr>
          <p:cNvPr id="2" name="Rectangle 1">
            <a:extLst>
              <a:ext uri="{FF2B5EF4-FFF2-40B4-BE49-F238E27FC236}">
                <a16:creationId xmlns:a16="http://schemas.microsoft.com/office/drawing/2014/main" id="{45EF1A6C-95EC-8AD4-ECAC-B1C58E604E62}"/>
              </a:ext>
            </a:extLst>
          </p:cNvPr>
          <p:cNvSpPr/>
          <p:nvPr/>
        </p:nvSpPr>
        <p:spPr>
          <a:xfrm rot="2707398">
            <a:off x="1881809" y="5102087"/>
            <a:ext cx="2001078" cy="60297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CF9C759C-8DEA-2204-58FB-9AA20DC1A4DA}"/>
              </a:ext>
            </a:extLst>
          </p:cNvPr>
          <p:cNvSpPr/>
          <p:nvPr/>
        </p:nvSpPr>
        <p:spPr>
          <a:xfrm rot="2809400">
            <a:off x="2491407" y="5320749"/>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9D501CED-6592-38E9-DDC8-30C78F02FF5E}"/>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ubtitle 2">
            <a:extLst>
              <a:ext uri="{FF2B5EF4-FFF2-40B4-BE49-F238E27FC236}">
                <a16:creationId xmlns:a16="http://schemas.microsoft.com/office/drawing/2014/main" id="{A7FE4AC6-86A2-9DE5-BE0F-7110B8CC6F83}"/>
              </a:ext>
            </a:extLst>
          </p:cNvPr>
          <p:cNvSpPr txBox="1">
            <a:spLocks/>
          </p:cNvSpPr>
          <p:nvPr/>
        </p:nvSpPr>
        <p:spPr>
          <a:xfrm>
            <a:off x="9939129" y="547639"/>
            <a:ext cx="1860539" cy="207734"/>
          </a:xfrm>
          <a:prstGeom prst="rect">
            <a:avLst/>
          </a:prstGeom>
          <a:solidFill>
            <a:schemeClr val="bg1"/>
          </a:solidFill>
          <a:ln w="38100">
            <a:solidFill>
              <a:srgbClr val="FF0000"/>
            </a:solidFill>
          </a:ln>
        </p:spPr>
        <p:txBody>
          <a:bodyPr vert="horz" lIns="91440" tIns="45720" rIns="91440" bIns="45720" rtlCol="0">
            <a:normAutofit fontScale="4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400" b="1" u="none" strike="noStrike" baseline="0" dirty="0">
                <a:solidFill>
                  <a:srgbClr val="000000"/>
                </a:solidFill>
                <a:latin typeface="AAAAAR+Arial-ItalicMT"/>
              </a:rPr>
              <a:t>PHILOSOPHY</a:t>
            </a:r>
            <a:endParaRPr lang="en-US" b="1" dirty="0"/>
          </a:p>
        </p:txBody>
      </p:sp>
      <p:sp>
        <p:nvSpPr>
          <p:cNvPr id="8" name="TextBox 7">
            <a:extLst>
              <a:ext uri="{FF2B5EF4-FFF2-40B4-BE49-F238E27FC236}">
                <a16:creationId xmlns:a16="http://schemas.microsoft.com/office/drawing/2014/main" id="{422C9B48-7348-600B-B08E-A4E9A0B026AF}"/>
              </a:ext>
            </a:extLst>
          </p:cNvPr>
          <p:cNvSpPr txBox="1"/>
          <p:nvPr/>
        </p:nvSpPr>
        <p:spPr>
          <a:xfrm>
            <a:off x="1490472" y="721945"/>
            <a:ext cx="8915400" cy="6063198"/>
          </a:xfrm>
          <a:prstGeom prst="rect">
            <a:avLst/>
          </a:prstGeom>
          <a:solidFill>
            <a:schemeClr val="accent3">
              <a:lumMod val="20000"/>
              <a:lumOff val="80000"/>
            </a:schemeClr>
          </a:solidFill>
        </p:spPr>
        <p:txBody>
          <a:bodyPr wrap="square" rtlCol="0">
            <a:spAutoFit/>
          </a:bodyPr>
          <a:lstStyle/>
          <a:p>
            <a:r>
              <a:rPr lang="en-GB" sz="1800" b="0" i="1" u="none" strike="noStrike" baseline="0" dirty="0">
                <a:solidFill>
                  <a:srgbClr val="000000"/>
                </a:solidFill>
                <a:latin typeface="AAAAAR+Arial-ItalicMT"/>
              </a:rPr>
              <a:t>PHILOSOPHY </a:t>
            </a:r>
          </a:p>
          <a:p>
            <a:endParaRPr lang="en-GB" i="1" dirty="0">
              <a:solidFill>
                <a:srgbClr val="000000"/>
              </a:solidFill>
              <a:latin typeface="AAAAAR+Arial-ItalicMT"/>
            </a:endParaRPr>
          </a:p>
          <a:p>
            <a:pPr marL="342900" indent="-342900">
              <a:buAutoNum type="arabicPeriod"/>
            </a:pPr>
            <a:r>
              <a:rPr lang="en-GB" sz="3200" b="1" i="0" u="none" strike="noStrike" baseline="0" dirty="0">
                <a:solidFill>
                  <a:srgbClr val="000000"/>
                </a:solidFill>
                <a:latin typeface="AAAAAM+Arial-BoldMT"/>
              </a:rPr>
              <a:t>Front load umpires </a:t>
            </a:r>
            <a:r>
              <a:rPr lang="en-GB" sz="3200" i="0" u="none" strike="noStrike" baseline="0" dirty="0">
                <a:solidFill>
                  <a:srgbClr val="000000"/>
                </a:solidFill>
                <a:latin typeface="AAAAAC+ArialMT"/>
              </a:rPr>
              <a:t>ahead of the runners and plays whenever possible utilizing rotations. </a:t>
            </a:r>
          </a:p>
          <a:p>
            <a:pPr marL="342900" indent="-342900">
              <a:buAutoNum type="arabicPeriod"/>
            </a:pPr>
            <a:endParaRPr lang="en-GB" sz="1800" b="1" i="0" u="none" strike="noStrike" baseline="0" dirty="0">
              <a:solidFill>
                <a:srgbClr val="000000"/>
              </a:solidFill>
              <a:latin typeface="AAAAAC+ArialMT"/>
            </a:endParaRPr>
          </a:p>
          <a:p>
            <a:pPr marL="342900" indent="-342900">
              <a:buAutoNum type="arabicPeriod"/>
            </a:pPr>
            <a:r>
              <a:rPr lang="en-GB" sz="1800" b="1" i="0" u="none" strike="noStrike" baseline="0" dirty="0">
                <a:solidFill>
                  <a:schemeClr val="accent3">
                    <a:lumMod val="20000"/>
                    <a:lumOff val="80000"/>
                  </a:schemeClr>
                </a:solidFill>
                <a:latin typeface="AAAAAC+ArialMT"/>
              </a:rPr>
              <a:t>Assign responsibilities </a:t>
            </a:r>
            <a:r>
              <a:rPr lang="en-GB" sz="1800" i="0" u="none" strike="noStrike" baseline="0" dirty="0">
                <a:solidFill>
                  <a:schemeClr val="accent3">
                    <a:lumMod val="20000"/>
                    <a:lumOff val="80000"/>
                  </a:schemeClr>
                </a:solidFill>
                <a:latin typeface="AAAAAC+ArialMT"/>
              </a:rPr>
              <a:t>and rotations to cover the plays with the </a:t>
            </a:r>
            <a:r>
              <a:rPr lang="en-GB" sz="1800" i="0" u="none" strike="noStrike" baseline="0" dirty="0">
                <a:solidFill>
                  <a:schemeClr val="accent3">
                    <a:lumMod val="20000"/>
                    <a:lumOff val="80000"/>
                  </a:schemeClr>
                </a:solidFill>
                <a:latin typeface="AAAAAM+Arial-BoldMT"/>
              </a:rPr>
              <a:t>highest probabilities in order of priority. </a:t>
            </a:r>
          </a:p>
          <a:p>
            <a:pPr marL="342900" indent="-342900">
              <a:buAutoNum type="arabicPeriod"/>
            </a:pPr>
            <a:endParaRPr lang="en-GB" sz="1800" b="1" i="0" u="none" strike="noStrike" baseline="0" dirty="0">
              <a:solidFill>
                <a:schemeClr val="accent3">
                  <a:lumMod val="20000"/>
                  <a:lumOff val="80000"/>
                </a:schemeClr>
              </a:solidFill>
              <a:latin typeface="AAAAAC+ArialMT"/>
            </a:endParaRPr>
          </a:p>
          <a:p>
            <a:pPr marL="342900" indent="-342900">
              <a:buAutoNum type="arabicPeriod"/>
            </a:pPr>
            <a:r>
              <a:rPr lang="en-GB" sz="1800" b="1" i="0" u="none" strike="noStrike" baseline="0" dirty="0">
                <a:solidFill>
                  <a:schemeClr val="accent3">
                    <a:lumMod val="20000"/>
                    <a:lumOff val="80000"/>
                  </a:schemeClr>
                </a:solidFill>
                <a:latin typeface="AAAAAC+ArialMT"/>
              </a:rPr>
              <a:t>When assigned to </a:t>
            </a:r>
            <a:r>
              <a:rPr lang="en-GB" sz="1800" b="1" i="0" u="none" strike="noStrike" baseline="0" dirty="0">
                <a:solidFill>
                  <a:schemeClr val="accent3">
                    <a:lumMod val="20000"/>
                    <a:lumOff val="80000"/>
                  </a:schemeClr>
                </a:solidFill>
                <a:latin typeface="AAAAAM+Arial-BoldMT"/>
              </a:rPr>
              <a:t>cover multiple bases in rotation</a:t>
            </a:r>
            <a:r>
              <a:rPr lang="en-GB" sz="1800" i="0" u="none" strike="noStrike" baseline="0" dirty="0">
                <a:solidFill>
                  <a:schemeClr val="accent3">
                    <a:lumMod val="20000"/>
                    <a:lumOff val="80000"/>
                  </a:schemeClr>
                </a:solidFill>
                <a:latin typeface="AAAAAC+ArialMT"/>
              </a:rPr>
              <a:t>, the umpire must let the ball take them to the play. The umpire must remember </a:t>
            </a:r>
            <a:r>
              <a:rPr lang="en-GB" sz="1800" i="0" u="none" strike="noStrike" baseline="0" dirty="0">
                <a:solidFill>
                  <a:schemeClr val="accent3">
                    <a:lumMod val="20000"/>
                    <a:lumOff val="80000"/>
                  </a:schemeClr>
                </a:solidFill>
                <a:latin typeface="AAAAAM+Arial-BoldMT"/>
              </a:rPr>
              <a:t>not to overcompensate </a:t>
            </a:r>
            <a:r>
              <a:rPr lang="en-GB" sz="1800" i="0" u="none" strike="noStrike" baseline="0" dirty="0">
                <a:solidFill>
                  <a:schemeClr val="accent3">
                    <a:lumMod val="20000"/>
                    <a:lumOff val="80000"/>
                  </a:schemeClr>
                </a:solidFill>
                <a:latin typeface="AAAAAC+ArialMT"/>
              </a:rPr>
              <a:t>their position should they be required to make a call on a subsequent play at another assigned base. </a:t>
            </a:r>
          </a:p>
          <a:p>
            <a:pPr marL="342900" indent="-342900">
              <a:buAutoNum type="arabicPeriod"/>
            </a:pPr>
            <a:endParaRPr lang="en-GB" sz="1800" b="1" i="0" u="none" strike="noStrike" baseline="0" dirty="0">
              <a:solidFill>
                <a:schemeClr val="accent3">
                  <a:lumMod val="20000"/>
                  <a:lumOff val="80000"/>
                </a:schemeClr>
              </a:solidFill>
              <a:latin typeface="AAAAAM+Arial-BoldMT"/>
            </a:endParaRPr>
          </a:p>
          <a:p>
            <a:pPr marL="342900" indent="-342900">
              <a:buAutoNum type="arabicPeriod"/>
            </a:pPr>
            <a:r>
              <a:rPr lang="en-GB" sz="1800" b="1" i="0" u="none" strike="noStrike" baseline="0" dirty="0">
                <a:solidFill>
                  <a:schemeClr val="accent3">
                    <a:lumMod val="20000"/>
                    <a:lumOff val="80000"/>
                  </a:schemeClr>
                </a:solidFill>
                <a:latin typeface="AAAAAM+Arial-BoldMT"/>
              </a:rPr>
              <a:t>Prioritize freedom of movement </a:t>
            </a:r>
            <a:r>
              <a:rPr lang="en-GB" sz="1800" b="0" i="0" u="none" strike="noStrike" baseline="0" dirty="0">
                <a:solidFill>
                  <a:schemeClr val="accent3">
                    <a:lumMod val="20000"/>
                    <a:lumOff val="80000"/>
                  </a:schemeClr>
                </a:solidFill>
                <a:latin typeface="AAAAAC+ArialMT"/>
              </a:rPr>
              <a:t>for fielders and runners so that umpires do not hinder any play as a result of their positioning or rotations. When assigned to cover a single base, this may require U1 / U3 to move into foul territory to observe playing action and adjust their position should a “play” (ball and runner coming together) develop. </a:t>
            </a:r>
          </a:p>
          <a:p>
            <a:pPr marL="342900" indent="-342900">
              <a:buAutoNum type="arabicPeriod"/>
            </a:pPr>
            <a:endParaRPr lang="en-GB" sz="1800" b="1" i="0" u="none" strike="noStrike" baseline="0" dirty="0">
              <a:solidFill>
                <a:schemeClr val="accent3">
                  <a:lumMod val="20000"/>
                  <a:lumOff val="80000"/>
                </a:schemeClr>
              </a:solidFill>
              <a:latin typeface="AAAAAM+Arial-BoldMT"/>
            </a:endParaRPr>
          </a:p>
          <a:p>
            <a:pPr marL="342900" indent="-342900">
              <a:buAutoNum type="arabicPeriod"/>
            </a:pPr>
            <a:r>
              <a:rPr lang="en-GB" sz="1800" b="1" i="0" u="none" strike="noStrike" baseline="0" dirty="0">
                <a:solidFill>
                  <a:schemeClr val="accent3">
                    <a:lumMod val="20000"/>
                    <a:lumOff val="80000"/>
                  </a:schemeClr>
                </a:solidFill>
                <a:latin typeface="AAAAAM+Arial-BoldMT"/>
              </a:rPr>
              <a:t>Umpire Communication </a:t>
            </a:r>
            <a:r>
              <a:rPr lang="en-GB" sz="1800" b="0" i="0" u="none" strike="noStrike" baseline="0" dirty="0">
                <a:solidFill>
                  <a:schemeClr val="accent3">
                    <a:lumMod val="20000"/>
                    <a:lumOff val="80000"/>
                  </a:schemeClr>
                </a:solidFill>
                <a:latin typeface="AAAAAC+ArialMT"/>
              </a:rPr>
              <a:t>is imperative to ensure proper coverage and rotations. Communication must occur early and continuously throughout the development of the play. Communication should be both audible and visual. </a:t>
            </a:r>
            <a:endParaRPr lang="en-US" dirty="0">
              <a:solidFill>
                <a:schemeClr val="accent3">
                  <a:lumMod val="20000"/>
                  <a:lumOff val="80000"/>
                </a:schemeClr>
              </a:solidFill>
            </a:endParaRPr>
          </a:p>
        </p:txBody>
      </p:sp>
      <p:sp>
        <p:nvSpPr>
          <p:cNvPr id="10" name="Subtitle 2">
            <a:extLst>
              <a:ext uri="{FF2B5EF4-FFF2-40B4-BE49-F238E27FC236}">
                <a16:creationId xmlns:a16="http://schemas.microsoft.com/office/drawing/2014/main" id="{E2F619F0-6A41-943F-7449-4E9A0DA04C93}"/>
              </a:ext>
            </a:extLst>
          </p:cNvPr>
          <p:cNvSpPr txBox="1">
            <a:spLocks/>
          </p:cNvSpPr>
          <p:nvPr/>
        </p:nvSpPr>
        <p:spPr>
          <a:xfrm>
            <a:off x="9939129" y="547639"/>
            <a:ext cx="2104362" cy="453708"/>
          </a:xfrm>
          <a:prstGeom prst="rect">
            <a:avLst/>
          </a:prstGeom>
          <a:solidFill>
            <a:schemeClr val="bg1"/>
          </a:solidFill>
          <a:ln w="38100">
            <a:solidFill>
              <a:srgbClr val="FF0000"/>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u="none" strike="noStrike" baseline="0" dirty="0">
                <a:solidFill>
                  <a:srgbClr val="000000"/>
                </a:solidFill>
              </a:rPr>
              <a:t>PHILOSOPHY</a:t>
            </a:r>
            <a:endParaRPr lang="en-US" b="1" dirty="0"/>
          </a:p>
        </p:txBody>
      </p:sp>
    </p:spTree>
    <p:extLst>
      <p:ext uri="{BB962C8B-B14F-4D97-AF65-F5344CB8AC3E}">
        <p14:creationId xmlns:p14="http://schemas.microsoft.com/office/powerpoint/2010/main" val="259240092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C16822-430B-E5E7-6F9B-F6388C1B868C}"/>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15978BC9-5253-56AE-8AF6-1EC8180792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47CF8B07-9400-BC99-B608-D31F30903A8F}"/>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10062BE7-177A-EAEE-F88A-A3928A4A3C0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pic>
        <p:nvPicPr>
          <p:cNvPr id="2" name="Picture 1">
            <a:extLst>
              <a:ext uri="{FF2B5EF4-FFF2-40B4-BE49-F238E27FC236}">
                <a16:creationId xmlns:a16="http://schemas.microsoft.com/office/drawing/2014/main" id="{9AD79BEB-033A-FCE9-B173-56E6670DD187}"/>
              </a:ext>
            </a:extLst>
          </p:cNvPr>
          <p:cNvPicPr>
            <a:picLocks noChangeAspect="1"/>
          </p:cNvPicPr>
          <p:nvPr/>
        </p:nvPicPr>
        <p:blipFill>
          <a:blip r:embed="rId4"/>
          <a:stretch>
            <a:fillRect/>
          </a:stretch>
        </p:blipFill>
        <p:spPr>
          <a:xfrm rot="7972964">
            <a:off x="2657796" y="2895040"/>
            <a:ext cx="316759" cy="227724"/>
          </a:xfrm>
          <a:prstGeom prst="rect">
            <a:avLst/>
          </a:prstGeom>
        </p:spPr>
      </p:pic>
      <p:pic>
        <p:nvPicPr>
          <p:cNvPr id="4" name="Picture 3">
            <a:extLst>
              <a:ext uri="{FF2B5EF4-FFF2-40B4-BE49-F238E27FC236}">
                <a16:creationId xmlns:a16="http://schemas.microsoft.com/office/drawing/2014/main" id="{C809898A-FB9A-B816-ACFB-8179FE2A552F}"/>
              </a:ext>
            </a:extLst>
          </p:cNvPr>
          <p:cNvPicPr>
            <a:picLocks noChangeAspect="1"/>
          </p:cNvPicPr>
          <p:nvPr/>
        </p:nvPicPr>
        <p:blipFill>
          <a:blip r:embed="rId4"/>
          <a:stretch>
            <a:fillRect/>
          </a:stretch>
        </p:blipFill>
        <p:spPr>
          <a:xfrm rot="11520118">
            <a:off x="6811756" y="317516"/>
            <a:ext cx="316759" cy="227724"/>
          </a:xfrm>
          <a:prstGeom prst="rect">
            <a:avLst/>
          </a:prstGeom>
        </p:spPr>
      </p:pic>
      <p:pic>
        <p:nvPicPr>
          <p:cNvPr id="6" name="Picture 5">
            <a:extLst>
              <a:ext uri="{FF2B5EF4-FFF2-40B4-BE49-F238E27FC236}">
                <a16:creationId xmlns:a16="http://schemas.microsoft.com/office/drawing/2014/main" id="{0427A61A-6A5B-943C-283D-58832CD34321}"/>
              </a:ext>
            </a:extLst>
          </p:cNvPr>
          <p:cNvPicPr>
            <a:picLocks noChangeAspect="1"/>
          </p:cNvPicPr>
          <p:nvPr/>
        </p:nvPicPr>
        <p:blipFill>
          <a:blip r:embed="rId4"/>
          <a:stretch>
            <a:fillRect/>
          </a:stretch>
        </p:blipFill>
        <p:spPr>
          <a:xfrm rot="13453942">
            <a:off x="9018242" y="2922040"/>
            <a:ext cx="316759" cy="227724"/>
          </a:xfrm>
          <a:prstGeom prst="rect">
            <a:avLst/>
          </a:prstGeom>
        </p:spPr>
      </p:pic>
      <p:pic>
        <p:nvPicPr>
          <p:cNvPr id="7" name="Picture 6">
            <a:extLst>
              <a:ext uri="{FF2B5EF4-FFF2-40B4-BE49-F238E27FC236}">
                <a16:creationId xmlns:a16="http://schemas.microsoft.com/office/drawing/2014/main" id="{B0D87938-6822-1BCA-79DF-67080ED79331}"/>
              </a:ext>
            </a:extLst>
          </p:cNvPr>
          <p:cNvPicPr>
            <a:picLocks noChangeAspect="1"/>
          </p:cNvPicPr>
          <p:nvPr/>
        </p:nvPicPr>
        <p:blipFill>
          <a:blip r:embed="rId4"/>
          <a:stretch>
            <a:fillRect/>
          </a:stretch>
        </p:blipFill>
        <p:spPr>
          <a:xfrm>
            <a:off x="5858105" y="6417593"/>
            <a:ext cx="316759" cy="227724"/>
          </a:xfrm>
          <a:prstGeom prst="rect">
            <a:avLst/>
          </a:prstGeom>
        </p:spPr>
      </p:pic>
      <p:sp>
        <p:nvSpPr>
          <p:cNvPr id="8" name="Rectangle 7">
            <a:extLst>
              <a:ext uri="{FF2B5EF4-FFF2-40B4-BE49-F238E27FC236}">
                <a16:creationId xmlns:a16="http://schemas.microsoft.com/office/drawing/2014/main" id="{54E1D625-3091-208D-9F35-590D0BB09C38}"/>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FCBE897-89C9-DDB2-F158-0BF99319C351}"/>
              </a:ext>
            </a:extLst>
          </p:cNvPr>
          <p:cNvSpPr/>
          <p:nvPr/>
        </p:nvSpPr>
        <p:spPr>
          <a:xfrm rot="13529820">
            <a:off x="2490013" y="5291896"/>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ubtitle 2">
            <a:extLst>
              <a:ext uri="{FF2B5EF4-FFF2-40B4-BE49-F238E27FC236}">
                <a16:creationId xmlns:a16="http://schemas.microsoft.com/office/drawing/2014/main" id="{519F42C8-47B1-CA72-9CC1-FC79E75C82AB}"/>
              </a:ext>
            </a:extLst>
          </p:cNvPr>
          <p:cNvSpPr txBox="1">
            <a:spLocks/>
          </p:cNvSpPr>
          <p:nvPr/>
        </p:nvSpPr>
        <p:spPr>
          <a:xfrm>
            <a:off x="9757459" y="548944"/>
            <a:ext cx="1970716" cy="453709"/>
          </a:xfrm>
          <a:prstGeom prst="rect">
            <a:avLst/>
          </a:prstGeom>
          <a:solidFill>
            <a:schemeClr val="bg1"/>
          </a:solidFill>
          <a:ln w="38100">
            <a:solidFill>
              <a:srgbClr val="FF0000"/>
            </a:solidFill>
          </a:ln>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000" b="1" u="none" strike="noStrike" baseline="0" dirty="0">
                <a:solidFill>
                  <a:srgbClr val="000000"/>
                </a:solidFill>
              </a:rPr>
              <a:t>Fly Ball to the Outfield</a:t>
            </a:r>
            <a:endParaRPr lang="en-US" sz="2000" b="1" dirty="0"/>
          </a:p>
        </p:txBody>
      </p:sp>
      <p:sp>
        <p:nvSpPr>
          <p:cNvPr id="13" name="Subtitle 2">
            <a:extLst>
              <a:ext uri="{FF2B5EF4-FFF2-40B4-BE49-F238E27FC236}">
                <a16:creationId xmlns:a16="http://schemas.microsoft.com/office/drawing/2014/main" id="{9BEED1D5-B6FB-668A-7529-CEB6C4CBBB2A}"/>
              </a:ext>
            </a:extLst>
          </p:cNvPr>
          <p:cNvSpPr txBox="1">
            <a:spLocks/>
          </p:cNvSpPr>
          <p:nvPr/>
        </p:nvSpPr>
        <p:spPr>
          <a:xfrm>
            <a:off x="1270624" y="287070"/>
            <a:ext cx="3294749" cy="455051"/>
          </a:xfrm>
          <a:prstGeom prst="rect">
            <a:avLst/>
          </a:prstGeom>
          <a:solidFill>
            <a:schemeClr val="bg1"/>
          </a:solidFill>
          <a:ln w="38100">
            <a:solidFill>
              <a:srgbClr val="FF0000"/>
            </a:solidFill>
          </a:ln>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000" b="1" dirty="0">
                <a:solidFill>
                  <a:srgbClr val="000000"/>
                </a:solidFill>
              </a:rPr>
              <a:t>Full Rotation</a:t>
            </a:r>
            <a:endParaRPr lang="en-US" sz="4000" b="1" dirty="0"/>
          </a:p>
        </p:txBody>
      </p:sp>
      <p:sp>
        <p:nvSpPr>
          <p:cNvPr id="14" name="Rectangle 13">
            <a:extLst>
              <a:ext uri="{FF2B5EF4-FFF2-40B4-BE49-F238E27FC236}">
                <a16:creationId xmlns:a16="http://schemas.microsoft.com/office/drawing/2014/main" id="{6E01D7AF-B12B-94CA-0F9A-491C9F6C1072}"/>
              </a:ext>
            </a:extLst>
          </p:cNvPr>
          <p:cNvSpPr/>
          <p:nvPr/>
        </p:nvSpPr>
        <p:spPr>
          <a:xfrm>
            <a:off x="2553793" y="1195412"/>
            <a:ext cx="6941390" cy="5375518"/>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GB" sz="1800" b="0" i="0" u="none" strike="noStrike" baseline="0" dirty="0">
                <a:solidFill>
                  <a:srgbClr val="000000"/>
                </a:solidFill>
                <a:latin typeface="AAAAAC+ArialMT"/>
              </a:rPr>
              <a:t>• </a:t>
            </a:r>
            <a:r>
              <a:rPr lang="en-GB" sz="1800" b="1" i="0" u="none" strike="noStrike" baseline="0" dirty="0">
                <a:solidFill>
                  <a:srgbClr val="000000"/>
                </a:solidFill>
                <a:latin typeface="AAAAAM+Arial-BoldMT"/>
              </a:rPr>
              <a:t>FULL ROTATION </a:t>
            </a:r>
            <a:r>
              <a:rPr lang="en-GB" sz="1800" b="0" i="0" u="none" strike="noStrike" baseline="0" dirty="0">
                <a:solidFill>
                  <a:srgbClr val="000000"/>
                </a:solidFill>
                <a:latin typeface="AAAAAC+ArialMT"/>
              </a:rPr>
              <a:t>– used with NRiSP (NRO or R1 Only) when U2 or U3 leaves to cover C/NC. </a:t>
            </a:r>
          </a:p>
          <a:p>
            <a:r>
              <a:rPr lang="en-GB" dirty="0">
                <a:solidFill>
                  <a:srgbClr val="000000"/>
                </a:solidFill>
                <a:latin typeface="AAAAAC+ArialMT"/>
              </a:rPr>
              <a:t>	</a:t>
            </a:r>
            <a:r>
              <a:rPr lang="en-GB" sz="1800" b="0" i="0" u="none" strike="noStrike" baseline="0" dirty="0">
                <a:solidFill>
                  <a:srgbClr val="000000"/>
                </a:solidFill>
                <a:latin typeface="AAAAAX+CourierNewPSMT"/>
              </a:rPr>
              <a:t>o </a:t>
            </a:r>
            <a:r>
              <a:rPr lang="en-GB" sz="1800" b="0" i="1" u="none" strike="noStrike" baseline="0" dirty="0">
                <a:solidFill>
                  <a:srgbClr val="000000"/>
                </a:solidFill>
                <a:latin typeface="AAAAAR+Arial-ItalicMT"/>
              </a:rPr>
              <a:t>Called the “Full Rotation” because everyone moves. </a:t>
            </a:r>
          </a:p>
          <a:p>
            <a:endParaRPr lang="en-GB" sz="1800" b="0" i="0" u="none" strike="noStrike" baseline="0" dirty="0">
              <a:solidFill>
                <a:srgbClr val="000000"/>
              </a:solidFill>
              <a:latin typeface="AAAAAR+Arial-ItalicMT"/>
            </a:endParaRPr>
          </a:p>
          <a:p>
            <a:r>
              <a:rPr lang="en-GB" sz="1800" b="1" i="0" u="none" strike="noStrike" baseline="0" dirty="0">
                <a:solidFill>
                  <a:srgbClr val="000000"/>
                </a:solidFill>
                <a:latin typeface="AAAAAM+Arial-BoldMT"/>
              </a:rPr>
              <a:t>Movements: </a:t>
            </a:r>
            <a:r>
              <a:rPr lang="en-GB" sz="1800" b="0" i="0" u="none" strike="noStrike" baseline="0" dirty="0">
                <a:solidFill>
                  <a:srgbClr val="000000"/>
                </a:solidFill>
                <a:latin typeface="AAAAAC+ArialMT"/>
              </a:rPr>
              <a:t>Everyone Moves in a Clockwise Rotation </a:t>
            </a:r>
          </a:p>
          <a:p>
            <a:endParaRPr lang="en-GB" dirty="0">
              <a:solidFill>
                <a:srgbClr val="000000"/>
              </a:solidFill>
              <a:latin typeface="AAAAAC+ArialMT"/>
            </a:endParaRPr>
          </a:p>
          <a:p>
            <a:r>
              <a:rPr lang="en-GB" sz="1800" b="0" i="0" u="none" strike="noStrike" baseline="0" dirty="0">
                <a:solidFill>
                  <a:srgbClr val="000000"/>
                </a:solidFill>
                <a:latin typeface="AAAAAC+ArialMT"/>
              </a:rPr>
              <a:t>• PU: Moves to Cover 3B in foul territory and remains in foul territory to apply wedge positioning for tag plays at 3B. </a:t>
            </a:r>
          </a:p>
          <a:p>
            <a:endParaRPr lang="en-GB" sz="1800" b="0" i="0" u="none" strike="noStrike" baseline="0" dirty="0">
              <a:solidFill>
                <a:srgbClr val="000000"/>
              </a:solidFill>
              <a:latin typeface="AAAAAC+ArialMT"/>
            </a:endParaRPr>
          </a:p>
          <a:p>
            <a:r>
              <a:rPr lang="en-GB" sz="1800" b="0" i="0" u="none" strike="noStrike" baseline="0" dirty="0">
                <a:solidFill>
                  <a:srgbClr val="000000"/>
                </a:solidFill>
                <a:latin typeface="AAAAAC+ArialMT"/>
              </a:rPr>
              <a:t>• U1: Observes the Batter-Runner’s Touch and then releases to cover HP at PoP with U2 or U3 picking up the BR back into 1B. </a:t>
            </a:r>
          </a:p>
          <a:p>
            <a:endParaRPr lang="en-GB" sz="1800" b="0" i="0" u="none" strike="noStrike" baseline="0" dirty="0">
              <a:solidFill>
                <a:srgbClr val="000000"/>
              </a:solidFill>
              <a:latin typeface="AAAAAC+ArialMT"/>
            </a:endParaRPr>
          </a:p>
          <a:p>
            <a:r>
              <a:rPr lang="en-GB" sz="1800" b="0" i="0" u="none" strike="noStrike" baseline="0" dirty="0">
                <a:solidFill>
                  <a:srgbClr val="000000"/>
                </a:solidFill>
                <a:latin typeface="AAAAAC+ArialMT"/>
              </a:rPr>
              <a:t>• U2: Leaves to cover C/NC in AOR </a:t>
            </a:r>
            <a:r>
              <a:rPr lang="en-GB" sz="1800" b="1" i="0" u="none" strike="noStrike" baseline="0" dirty="0">
                <a:solidFill>
                  <a:srgbClr val="000000"/>
                </a:solidFill>
                <a:latin typeface="AAAAAM+Arial-BoldMT"/>
              </a:rPr>
              <a:t>OR </a:t>
            </a:r>
            <a:r>
              <a:rPr lang="en-GB" sz="1800" b="0" i="0" u="none" strike="noStrike" baseline="0" dirty="0">
                <a:solidFill>
                  <a:srgbClr val="000000"/>
                </a:solidFill>
                <a:latin typeface="AAAAAC+ArialMT"/>
              </a:rPr>
              <a:t>moves to Po2 opposite the throw to position for tag plays at 2B (U2 will pick-up the BR back into 1B after U1 releases to HP) with U3 out. </a:t>
            </a:r>
          </a:p>
          <a:p>
            <a:endParaRPr lang="en-GB" sz="1800" b="0" i="0" u="none" strike="noStrike" baseline="0" dirty="0">
              <a:solidFill>
                <a:srgbClr val="000000"/>
              </a:solidFill>
              <a:latin typeface="AAAAAC+ArialMT"/>
            </a:endParaRPr>
          </a:p>
          <a:p>
            <a:r>
              <a:rPr lang="en-GB" sz="1800" b="0" i="0" u="none" strike="noStrike" baseline="0" dirty="0">
                <a:solidFill>
                  <a:srgbClr val="000000"/>
                </a:solidFill>
                <a:latin typeface="AAAAAC+ArialMT"/>
              </a:rPr>
              <a:t>• U3: Leaves to cover C/NC in AOR </a:t>
            </a:r>
            <a:r>
              <a:rPr lang="en-GB" sz="1800" b="1" i="0" u="none" strike="noStrike" baseline="0" dirty="0">
                <a:solidFill>
                  <a:srgbClr val="000000"/>
                </a:solidFill>
                <a:latin typeface="AAAAAM+Arial-BoldMT"/>
              </a:rPr>
              <a:t>OR </a:t>
            </a:r>
            <a:r>
              <a:rPr lang="en-GB" sz="1800" b="0" i="0" u="none" strike="noStrike" baseline="0" dirty="0">
                <a:solidFill>
                  <a:srgbClr val="000000"/>
                </a:solidFill>
                <a:latin typeface="AAAAAC+ArialMT"/>
              </a:rPr>
              <a:t>moves to Po2, opposite the throw, while remaining </a:t>
            </a:r>
            <a:r>
              <a:rPr lang="en-GB" sz="1800" b="0" i="0" u="none" strike="noStrike" baseline="0" dirty="0" err="1">
                <a:solidFill>
                  <a:srgbClr val="000000"/>
                </a:solidFill>
                <a:latin typeface="AAAAAC+ArialMT"/>
              </a:rPr>
              <a:t>CtB</a:t>
            </a:r>
            <a:r>
              <a:rPr lang="en-GB" sz="1800" b="0" i="0" u="none" strike="noStrike" baseline="0" dirty="0">
                <a:solidFill>
                  <a:srgbClr val="000000"/>
                </a:solidFill>
                <a:latin typeface="AAAAAC+ArialMT"/>
              </a:rPr>
              <a:t> to cover all plays at 2B (U3 will pick-up the BR back into 1B after U1 releases to HP) with U2 out. </a:t>
            </a:r>
            <a:endParaRPr lang="en-US" dirty="0"/>
          </a:p>
        </p:txBody>
      </p:sp>
    </p:spTree>
    <p:extLst>
      <p:ext uri="{BB962C8B-B14F-4D97-AF65-F5344CB8AC3E}">
        <p14:creationId xmlns:p14="http://schemas.microsoft.com/office/powerpoint/2010/main" val="368987129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ircle(in)">
                                      <p:cBhvr>
                                        <p:cTn id="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6DCFC2-C857-6E59-1CBC-51E4C856480C}"/>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114BA3F5-7B5B-3C53-8A13-2BC257A287B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7CD085C6-69A0-F434-35F1-94D2FBAB3611}"/>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D5F076DF-7E61-B63F-417D-BFDF36D68F4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pic>
        <p:nvPicPr>
          <p:cNvPr id="2" name="Picture 1">
            <a:extLst>
              <a:ext uri="{FF2B5EF4-FFF2-40B4-BE49-F238E27FC236}">
                <a16:creationId xmlns:a16="http://schemas.microsoft.com/office/drawing/2014/main" id="{0D07EF4B-303B-C168-B055-53312CCA0C02}"/>
              </a:ext>
            </a:extLst>
          </p:cNvPr>
          <p:cNvPicPr>
            <a:picLocks noChangeAspect="1"/>
          </p:cNvPicPr>
          <p:nvPr/>
        </p:nvPicPr>
        <p:blipFill>
          <a:blip r:embed="rId5"/>
          <a:stretch>
            <a:fillRect/>
          </a:stretch>
        </p:blipFill>
        <p:spPr>
          <a:xfrm rot="7972964">
            <a:off x="2657796" y="2895040"/>
            <a:ext cx="316759" cy="227724"/>
          </a:xfrm>
          <a:prstGeom prst="rect">
            <a:avLst/>
          </a:prstGeom>
        </p:spPr>
      </p:pic>
      <p:pic>
        <p:nvPicPr>
          <p:cNvPr id="4" name="Picture 3">
            <a:extLst>
              <a:ext uri="{FF2B5EF4-FFF2-40B4-BE49-F238E27FC236}">
                <a16:creationId xmlns:a16="http://schemas.microsoft.com/office/drawing/2014/main" id="{000AEEA8-85D2-C24B-1B7E-CB90E069D7BD}"/>
              </a:ext>
            </a:extLst>
          </p:cNvPr>
          <p:cNvPicPr>
            <a:picLocks noChangeAspect="1"/>
          </p:cNvPicPr>
          <p:nvPr/>
        </p:nvPicPr>
        <p:blipFill>
          <a:blip r:embed="rId5"/>
          <a:stretch>
            <a:fillRect/>
          </a:stretch>
        </p:blipFill>
        <p:spPr>
          <a:xfrm rot="9938145">
            <a:off x="5351348" y="317515"/>
            <a:ext cx="316759" cy="227724"/>
          </a:xfrm>
          <a:prstGeom prst="rect">
            <a:avLst/>
          </a:prstGeom>
        </p:spPr>
      </p:pic>
      <p:pic>
        <p:nvPicPr>
          <p:cNvPr id="6" name="Picture 5">
            <a:extLst>
              <a:ext uri="{FF2B5EF4-FFF2-40B4-BE49-F238E27FC236}">
                <a16:creationId xmlns:a16="http://schemas.microsoft.com/office/drawing/2014/main" id="{09A9171F-6394-EC74-3BAD-87DF3ABBC85C}"/>
              </a:ext>
            </a:extLst>
          </p:cNvPr>
          <p:cNvPicPr>
            <a:picLocks noChangeAspect="1"/>
          </p:cNvPicPr>
          <p:nvPr/>
        </p:nvPicPr>
        <p:blipFill>
          <a:blip r:embed="rId5"/>
          <a:stretch>
            <a:fillRect/>
          </a:stretch>
        </p:blipFill>
        <p:spPr>
          <a:xfrm rot="13453942">
            <a:off x="9018242" y="2922040"/>
            <a:ext cx="316759" cy="227724"/>
          </a:xfrm>
          <a:prstGeom prst="rect">
            <a:avLst/>
          </a:prstGeom>
        </p:spPr>
      </p:pic>
      <p:pic>
        <p:nvPicPr>
          <p:cNvPr id="7" name="Picture 6">
            <a:extLst>
              <a:ext uri="{FF2B5EF4-FFF2-40B4-BE49-F238E27FC236}">
                <a16:creationId xmlns:a16="http://schemas.microsoft.com/office/drawing/2014/main" id="{D3FFBFEF-8210-BBA5-954B-0518085F0558}"/>
              </a:ext>
            </a:extLst>
          </p:cNvPr>
          <p:cNvPicPr>
            <a:picLocks noChangeAspect="1"/>
          </p:cNvPicPr>
          <p:nvPr/>
        </p:nvPicPr>
        <p:blipFill>
          <a:blip r:embed="rId5"/>
          <a:stretch>
            <a:fillRect/>
          </a:stretch>
        </p:blipFill>
        <p:spPr>
          <a:xfrm>
            <a:off x="5858105" y="6417593"/>
            <a:ext cx="316759" cy="227724"/>
          </a:xfrm>
          <a:prstGeom prst="rect">
            <a:avLst/>
          </a:prstGeom>
        </p:spPr>
      </p:pic>
      <p:sp>
        <p:nvSpPr>
          <p:cNvPr id="8" name="Rectangle 7">
            <a:extLst>
              <a:ext uri="{FF2B5EF4-FFF2-40B4-BE49-F238E27FC236}">
                <a16:creationId xmlns:a16="http://schemas.microsoft.com/office/drawing/2014/main" id="{7F129BC2-190F-44B3-27A2-1E67E3373787}"/>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D239AAC-64BF-D05A-921E-9A9A05DD74A8}"/>
              </a:ext>
            </a:extLst>
          </p:cNvPr>
          <p:cNvSpPr/>
          <p:nvPr/>
        </p:nvSpPr>
        <p:spPr>
          <a:xfrm rot="13529820">
            <a:off x="2490013" y="5291896"/>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ubtitle 2">
            <a:extLst>
              <a:ext uri="{FF2B5EF4-FFF2-40B4-BE49-F238E27FC236}">
                <a16:creationId xmlns:a16="http://schemas.microsoft.com/office/drawing/2014/main" id="{7821CCC5-63F6-F832-B405-D9EAD7646873}"/>
              </a:ext>
            </a:extLst>
          </p:cNvPr>
          <p:cNvSpPr txBox="1">
            <a:spLocks/>
          </p:cNvSpPr>
          <p:nvPr/>
        </p:nvSpPr>
        <p:spPr>
          <a:xfrm>
            <a:off x="9757459" y="548944"/>
            <a:ext cx="1970716" cy="453709"/>
          </a:xfrm>
          <a:prstGeom prst="rect">
            <a:avLst/>
          </a:prstGeom>
          <a:solidFill>
            <a:schemeClr val="bg1"/>
          </a:solidFill>
          <a:ln w="38100">
            <a:solidFill>
              <a:srgbClr val="FF0000"/>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000" b="1" u="none" strike="noStrike" baseline="0" dirty="0">
                <a:solidFill>
                  <a:srgbClr val="000000"/>
                </a:solidFill>
              </a:rPr>
              <a:t>U2 Out</a:t>
            </a:r>
            <a:endParaRPr lang="en-US" sz="2000" b="1" dirty="0"/>
          </a:p>
        </p:txBody>
      </p:sp>
      <p:sp>
        <p:nvSpPr>
          <p:cNvPr id="13" name="Subtitle 2">
            <a:extLst>
              <a:ext uri="{FF2B5EF4-FFF2-40B4-BE49-F238E27FC236}">
                <a16:creationId xmlns:a16="http://schemas.microsoft.com/office/drawing/2014/main" id="{4144951C-1860-9BE1-4F39-FB878FF183E3}"/>
              </a:ext>
            </a:extLst>
          </p:cNvPr>
          <p:cNvSpPr txBox="1">
            <a:spLocks/>
          </p:cNvSpPr>
          <p:nvPr/>
        </p:nvSpPr>
        <p:spPr>
          <a:xfrm>
            <a:off x="1270624" y="287070"/>
            <a:ext cx="3294749" cy="455051"/>
          </a:xfrm>
          <a:prstGeom prst="rect">
            <a:avLst/>
          </a:prstGeom>
          <a:solidFill>
            <a:schemeClr val="bg1"/>
          </a:solidFill>
          <a:ln w="38100">
            <a:solidFill>
              <a:srgbClr val="FF0000"/>
            </a:solidFill>
          </a:ln>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000" b="1" dirty="0">
                <a:solidFill>
                  <a:srgbClr val="000000"/>
                </a:solidFill>
              </a:rPr>
              <a:t>Full Rotation</a:t>
            </a:r>
            <a:endParaRPr lang="en-US" sz="4000" b="1" dirty="0"/>
          </a:p>
        </p:txBody>
      </p:sp>
      <p:sp>
        <p:nvSpPr>
          <p:cNvPr id="10" name="Rectangle 9">
            <a:extLst>
              <a:ext uri="{FF2B5EF4-FFF2-40B4-BE49-F238E27FC236}">
                <a16:creationId xmlns:a16="http://schemas.microsoft.com/office/drawing/2014/main" id="{A7E5FA2C-ECDB-1BDB-EB22-0E1A35B4E130}"/>
              </a:ext>
            </a:extLst>
          </p:cNvPr>
          <p:cNvSpPr/>
          <p:nvPr/>
        </p:nvSpPr>
        <p:spPr>
          <a:xfrm>
            <a:off x="9789346" y="3669175"/>
            <a:ext cx="2010322" cy="2268638"/>
          </a:xfrm>
          <a:prstGeom prst="rect">
            <a:avLst/>
          </a:prstGeom>
          <a:solidFill>
            <a:schemeClr val="accent6">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600" b="1" dirty="0">
                <a:solidFill>
                  <a:schemeClr val="tx1"/>
                </a:solidFill>
              </a:rPr>
              <a:t>U2 </a:t>
            </a:r>
          </a:p>
          <a:p>
            <a:pPr algn="ctr"/>
            <a:r>
              <a:rPr lang="en-GB" sz="3600" b="1" dirty="0">
                <a:solidFill>
                  <a:schemeClr val="tx1"/>
                </a:solidFill>
              </a:rPr>
              <a:t>Out for </a:t>
            </a:r>
          </a:p>
          <a:p>
            <a:pPr algn="ctr"/>
            <a:r>
              <a:rPr lang="en-GB" sz="3600" b="1" dirty="0">
                <a:solidFill>
                  <a:schemeClr val="tx1"/>
                </a:solidFill>
              </a:rPr>
              <a:t>C / NC</a:t>
            </a:r>
            <a:endParaRPr lang="en-US" sz="3600" b="1" dirty="0">
              <a:solidFill>
                <a:schemeClr val="tx1"/>
              </a:solidFill>
            </a:endParaRPr>
          </a:p>
        </p:txBody>
      </p:sp>
    </p:spTree>
    <p:extLst>
      <p:ext uri="{BB962C8B-B14F-4D97-AF65-F5344CB8AC3E}">
        <p14:creationId xmlns:p14="http://schemas.microsoft.com/office/powerpoint/2010/main" val="335249416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circle(in)">
                                      <p:cBhvr>
                                        <p:cTn id="7" dur="2000"/>
                                        <p:tgtEl>
                                          <p:spTgt spid="12"/>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circle(in)">
                                      <p:cBhvr>
                                        <p:cTn id="10"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0"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CF3ACF-E435-1124-1AB9-D1587EA398E1}"/>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16068ECA-DB0E-87D4-6A3E-9D9E6D49800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BCFCE359-7A83-FDA5-2299-D483D5A565E9}"/>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A9A1D8D4-F859-ECFE-1B11-F6A2FD345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pic>
        <p:nvPicPr>
          <p:cNvPr id="2" name="Picture 1">
            <a:extLst>
              <a:ext uri="{FF2B5EF4-FFF2-40B4-BE49-F238E27FC236}">
                <a16:creationId xmlns:a16="http://schemas.microsoft.com/office/drawing/2014/main" id="{F215D1A1-3FE8-1F3C-B4CA-473836A9CE90}"/>
              </a:ext>
            </a:extLst>
          </p:cNvPr>
          <p:cNvPicPr>
            <a:picLocks noChangeAspect="1"/>
          </p:cNvPicPr>
          <p:nvPr/>
        </p:nvPicPr>
        <p:blipFill>
          <a:blip r:embed="rId5"/>
          <a:stretch>
            <a:fillRect/>
          </a:stretch>
        </p:blipFill>
        <p:spPr>
          <a:xfrm rot="344724">
            <a:off x="4997354" y="2184571"/>
            <a:ext cx="316759" cy="227724"/>
          </a:xfrm>
          <a:prstGeom prst="rect">
            <a:avLst/>
          </a:prstGeom>
        </p:spPr>
      </p:pic>
      <p:pic>
        <p:nvPicPr>
          <p:cNvPr id="4" name="Picture 3">
            <a:extLst>
              <a:ext uri="{FF2B5EF4-FFF2-40B4-BE49-F238E27FC236}">
                <a16:creationId xmlns:a16="http://schemas.microsoft.com/office/drawing/2014/main" id="{4B28AD3F-7384-B3F3-3E86-43C7CB3FE3C9}"/>
              </a:ext>
            </a:extLst>
          </p:cNvPr>
          <p:cNvPicPr>
            <a:picLocks noChangeAspect="1"/>
          </p:cNvPicPr>
          <p:nvPr/>
        </p:nvPicPr>
        <p:blipFill>
          <a:blip r:embed="rId5"/>
          <a:stretch>
            <a:fillRect/>
          </a:stretch>
        </p:blipFill>
        <p:spPr>
          <a:xfrm>
            <a:off x="5351348" y="317515"/>
            <a:ext cx="316759" cy="227724"/>
          </a:xfrm>
          <a:prstGeom prst="rect">
            <a:avLst/>
          </a:prstGeom>
        </p:spPr>
      </p:pic>
      <p:pic>
        <p:nvPicPr>
          <p:cNvPr id="6" name="Picture 5">
            <a:extLst>
              <a:ext uri="{FF2B5EF4-FFF2-40B4-BE49-F238E27FC236}">
                <a16:creationId xmlns:a16="http://schemas.microsoft.com/office/drawing/2014/main" id="{DC0C417F-552D-B03D-279C-CC3F36F02E70}"/>
              </a:ext>
            </a:extLst>
          </p:cNvPr>
          <p:cNvPicPr>
            <a:picLocks noChangeAspect="1"/>
          </p:cNvPicPr>
          <p:nvPr/>
        </p:nvPicPr>
        <p:blipFill>
          <a:blip r:embed="rId5"/>
          <a:stretch>
            <a:fillRect/>
          </a:stretch>
        </p:blipFill>
        <p:spPr>
          <a:xfrm rot="18439920">
            <a:off x="7854985" y="4287550"/>
            <a:ext cx="316759" cy="227724"/>
          </a:xfrm>
          <a:prstGeom prst="rect">
            <a:avLst/>
          </a:prstGeom>
        </p:spPr>
      </p:pic>
      <p:pic>
        <p:nvPicPr>
          <p:cNvPr id="7" name="Picture 6">
            <a:extLst>
              <a:ext uri="{FF2B5EF4-FFF2-40B4-BE49-F238E27FC236}">
                <a16:creationId xmlns:a16="http://schemas.microsoft.com/office/drawing/2014/main" id="{4755EACE-20A4-E11D-954C-3F162CF7F7D6}"/>
              </a:ext>
            </a:extLst>
          </p:cNvPr>
          <p:cNvPicPr>
            <a:picLocks noChangeAspect="1"/>
          </p:cNvPicPr>
          <p:nvPr/>
        </p:nvPicPr>
        <p:blipFill>
          <a:blip r:embed="rId5"/>
          <a:stretch>
            <a:fillRect/>
          </a:stretch>
        </p:blipFill>
        <p:spPr>
          <a:xfrm rot="2312224">
            <a:off x="4211309" y="4939653"/>
            <a:ext cx="316759" cy="227724"/>
          </a:xfrm>
          <a:prstGeom prst="rect">
            <a:avLst/>
          </a:prstGeom>
        </p:spPr>
      </p:pic>
      <p:sp>
        <p:nvSpPr>
          <p:cNvPr id="8" name="Rectangle 7">
            <a:extLst>
              <a:ext uri="{FF2B5EF4-FFF2-40B4-BE49-F238E27FC236}">
                <a16:creationId xmlns:a16="http://schemas.microsoft.com/office/drawing/2014/main" id="{D2D96B08-0DF9-7DC3-197B-F952A9212E17}"/>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7F5EF16-6A11-9AF7-E4A8-9984A9E7FC8E}"/>
              </a:ext>
            </a:extLst>
          </p:cNvPr>
          <p:cNvSpPr/>
          <p:nvPr/>
        </p:nvSpPr>
        <p:spPr>
          <a:xfrm rot="13529820">
            <a:off x="2490013" y="5291896"/>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ubtitle 2">
            <a:extLst>
              <a:ext uri="{FF2B5EF4-FFF2-40B4-BE49-F238E27FC236}">
                <a16:creationId xmlns:a16="http://schemas.microsoft.com/office/drawing/2014/main" id="{CEDC4312-8B39-B68B-20EE-112D3AD3074E}"/>
              </a:ext>
            </a:extLst>
          </p:cNvPr>
          <p:cNvSpPr txBox="1">
            <a:spLocks/>
          </p:cNvSpPr>
          <p:nvPr/>
        </p:nvSpPr>
        <p:spPr>
          <a:xfrm>
            <a:off x="9757459" y="548944"/>
            <a:ext cx="1970716" cy="453709"/>
          </a:xfrm>
          <a:prstGeom prst="rect">
            <a:avLst/>
          </a:prstGeom>
          <a:solidFill>
            <a:schemeClr val="bg1"/>
          </a:solidFill>
          <a:ln w="38100">
            <a:solidFill>
              <a:srgbClr val="FF0000"/>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000" b="1" u="none" strike="noStrike" baseline="0" dirty="0">
                <a:solidFill>
                  <a:srgbClr val="000000"/>
                </a:solidFill>
              </a:rPr>
              <a:t>U2 Out</a:t>
            </a:r>
            <a:endParaRPr lang="en-US" sz="2000" b="1" dirty="0"/>
          </a:p>
        </p:txBody>
      </p:sp>
      <p:sp>
        <p:nvSpPr>
          <p:cNvPr id="13" name="Subtitle 2">
            <a:extLst>
              <a:ext uri="{FF2B5EF4-FFF2-40B4-BE49-F238E27FC236}">
                <a16:creationId xmlns:a16="http://schemas.microsoft.com/office/drawing/2014/main" id="{7D83C2DF-274B-32B9-ADFD-A397C8F46139}"/>
              </a:ext>
            </a:extLst>
          </p:cNvPr>
          <p:cNvSpPr txBox="1">
            <a:spLocks/>
          </p:cNvSpPr>
          <p:nvPr/>
        </p:nvSpPr>
        <p:spPr>
          <a:xfrm>
            <a:off x="1270624" y="287070"/>
            <a:ext cx="3294749" cy="455051"/>
          </a:xfrm>
          <a:prstGeom prst="rect">
            <a:avLst/>
          </a:prstGeom>
          <a:solidFill>
            <a:schemeClr val="bg1"/>
          </a:solidFill>
          <a:ln w="38100">
            <a:solidFill>
              <a:srgbClr val="FF0000"/>
            </a:solidFill>
          </a:ln>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000" b="1" dirty="0">
                <a:solidFill>
                  <a:srgbClr val="000000"/>
                </a:solidFill>
              </a:rPr>
              <a:t>Full Rotation</a:t>
            </a:r>
            <a:endParaRPr lang="en-US" sz="4000" b="1" dirty="0"/>
          </a:p>
        </p:txBody>
      </p:sp>
      <p:sp>
        <p:nvSpPr>
          <p:cNvPr id="10" name="Arrow: Right 9">
            <a:extLst>
              <a:ext uri="{FF2B5EF4-FFF2-40B4-BE49-F238E27FC236}">
                <a16:creationId xmlns:a16="http://schemas.microsoft.com/office/drawing/2014/main" id="{7AD48FDF-8236-BF8B-FF79-176BDA5C6B57}"/>
              </a:ext>
            </a:extLst>
          </p:cNvPr>
          <p:cNvSpPr/>
          <p:nvPr/>
        </p:nvSpPr>
        <p:spPr>
          <a:xfrm rot="13210186">
            <a:off x="4971899" y="193662"/>
            <a:ext cx="379628" cy="92757"/>
          </a:xfrm>
          <a:prstGeom prst="rightArrow">
            <a:avLst/>
          </a:prstGeom>
          <a:solidFill>
            <a:srgbClr val="CC1825"/>
          </a:solidFill>
          <a:ln>
            <a:solidFill>
              <a:srgbClr val="CC182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Right 13">
            <a:extLst>
              <a:ext uri="{FF2B5EF4-FFF2-40B4-BE49-F238E27FC236}">
                <a16:creationId xmlns:a16="http://schemas.microsoft.com/office/drawing/2014/main" id="{58888F33-AF27-C05F-4579-270931C07C6C}"/>
              </a:ext>
            </a:extLst>
          </p:cNvPr>
          <p:cNvSpPr/>
          <p:nvPr/>
        </p:nvSpPr>
        <p:spPr>
          <a:xfrm rot="19052064">
            <a:off x="5676713" y="166828"/>
            <a:ext cx="379628" cy="92757"/>
          </a:xfrm>
          <a:prstGeom prst="rightArrow">
            <a:avLst/>
          </a:prstGeom>
          <a:solidFill>
            <a:srgbClr val="CC1825"/>
          </a:solidFill>
          <a:ln>
            <a:solidFill>
              <a:srgbClr val="CC182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0A09760-C08D-E641-510F-CD81ECCDAEC1}"/>
              </a:ext>
            </a:extLst>
          </p:cNvPr>
          <p:cNvSpPr/>
          <p:nvPr/>
        </p:nvSpPr>
        <p:spPr>
          <a:xfrm>
            <a:off x="9789346" y="3669175"/>
            <a:ext cx="2010322" cy="2268638"/>
          </a:xfrm>
          <a:prstGeom prst="rect">
            <a:avLst/>
          </a:prstGeom>
          <a:solidFill>
            <a:schemeClr val="accent6">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600" b="1" dirty="0">
                <a:solidFill>
                  <a:schemeClr val="tx1"/>
                </a:solidFill>
              </a:rPr>
              <a:t>U2 </a:t>
            </a:r>
          </a:p>
          <a:p>
            <a:pPr algn="ctr"/>
            <a:r>
              <a:rPr lang="en-GB" sz="3600" b="1" dirty="0">
                <a:solidFill>
                  <a:schemeClr val="tx1"/>
                </a:solidFill>
              </a:rPr>
              <a:t>Out for </a:t>
            </a:r>
          </a:p>
          <a:p>
            <a:pPr algn="ctr"/>
            <a:r>
              <a:rPr lang="en-GB" sz="3600" b="1" dirty="0">
                <a:solidFill>
                  <a:schemeClr val="tx1"/>
                </a:solidFill>
              </a:rPr>
              <a:t>C / NC</a:t>
            </a:r>
            <a:endParaRPr lang="en-US" sz="3600" b="1" dirty="0">
              <a:solidFill>
                <a:schemeClr val="tx1"/>
              </a:solidFill>
            </a:endParaRPr>
          </a:p>
        </p:txBody>
      </p:sp>
    </p:spTree>
    <p:extLst>
      <p:ext uri="{BB962C8B-B14F-4D97-AF65-F5344CB8AC3E}">
        <p14:creationId xmlns:p14="http://schemas.microsoft.com/office/powerpoint/2010/main" val="27020871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C963BD-08AC-1BB1-ACFD-9635CAB7A6D2}"/>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623B9DF7-2037-2CB0-A16C-BD7F7824F9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CDC9743E-8ED2-9F3E-3406-CE7F911C977F}"/>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4EB41966-4458-53B0-D03E-367ADEB2D3C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pic>
        <p:nvPicPr>
          <p:cNvPr id="2" name="Picture 1">
            <a:extLst>
              <a:ext uri="{FF2B5EF4-FFF2-40B4-BE49-F238E27FC236}">
                <a16:creationId xmlns:a16="http://schemas.microsoft.com/office/drawing/2014/main" id="{1F189255-91C8-ED0F-E2BB-41985E7FB33E}"/>
              </a:ext>
            </a:extLst>
          </p:cNvPr>
          <p:cNvPicPr>
            <a:picLocks noChangeAspect="1"/>
          </p:cNvPicPr>
          <p:nvPr/>
        </p:nvPicPr>
        <p:blipFill>
          <a:blip r:embed="rId5"/>
          <a:stretch>
            <a:fillRect/>
          </a:stretch>
        </p:blipFill>
        <p:spPr>
          <a:xfrm rot="21377708">
            <a:off x="5877131" y="1743818"/>
            <a:ext cx="316759" cy="227724"/>
          </a:xfrm>
          <a:prstGeom prst="rect">
            <a:avLst/>
          </a:prstGeom>
        </p:spPr>
      </p:pic>
      <p:pic>
        <p:nvPicPr>
          <p:cNvPr id="4" name="Picture 3">
            <a:extLst>
              <a:ext uri="{FF2B5EF4-FFF2-40B4-BE49-F238E27FC236}">
                <a16:creationId xmlns:a16="http://schemas.microsoft.com/office/drawing/2014/main" id="{41E49E2A-E437-A104-4476-6533E678C0E6}"/>
              </a:ext>
            </a:extLst>
          </p:cNvPr>
          <p:cNvPicPr>
            <a:picLocks noChangeAspect="1"/>
          </p:cNvPicPr>
          <p:nvPr/>
        </p:nvPicPr>
        <p:blipFill>
          <a:blip r:embed="rId5"/>
          <a:stretch>
            <a:fillRect/>
          </a:stretch>
        </p:blipFill>
        <p:spPr>
          <a:xfrm>
            <a:off x="5351348" y="317515"/>
            <a:ext cx="316759" cy="227724"/>
          </a:xfrm>
          <a:prstGeom prst="rect">
            <a:avLst/>
          </a:prstGeom>
        </p:spPr>
      </p:pic>
      <p:pic>
        <p:nvPicPr>
          <p:cNvPr id="6" name="Picture 5">
            <a:extLst>
              <a:ext uri="{FF2B5EF4-FFF2-40B4-BE49-F238E27FC236}">
                <a16:creationId xmlns:a16="http://schemas.microsoft.com/office/drawing/2014/main" id="{49991EBA-63BD-0A65-4466-818327E25136}"/>
              </a:ext>
            </a:extLst>
          </p:cNvPr>
          <p:cNvPicPr>
            <a:picLocks noChangeAspect="1"/>
          </p:cNvPicPr>
          <p:nvPr/>
        </p:nvPicPr>
        <p:blipFill>
          <a:blip r:embed="rId5"/>
          <a:stretch>
            <a:fillRect/>
          </a:stretch>
        </p:blipFill>
        <p:spPr>
          <a:xfrm rot="18800617">
            <a:off x="6738670" y="5429824"/>
            <a:ext cx="316759" cy="227724"/>
          </a:xfrm>
          <a:prstGeom prst="rect">
            <a:avLst/>
          </a:prstGeom>
        </p:spPr>
      </p:pic>
      <p:pic>
        <p:nvPicPr>
          <p:cNvPr id="7" name="Picture 6">
            <a:extLst>
              <a:ext uri="{FF2B5EF4-FFF2-40B4-BE49-F238E27FC236}">
                <a16:creationId xmlns:a16="http://schemas.microsoft.com/office/drawing/2014/main" id="{4FA9122F-0E61-BDD7-2815-14D7C566C0CB}"/>
              </a:ext>
            </a:extLst>
          </p:cNvPr>
          <p:cNvPicPr>
            <a:picLocks noChangeAspect="1"/>
          </p:cNvPicPr>
          <p:nvPr/>
        </p:nvPicPr>
        <p:blipFill>
          <a:blip r:embed="rId5"/>
          <a:stretch>
            <a:fillRect/>
          </a:stretch>
        </p:blipFill>
        <p:spPr>
          <a:xfrm rot="2703990">
            <a:off x="3553467" y="3901271"/>
            <a:ext cx="316759" cy="227724"/>
          </a:xfrm>
          <a:prstGeom prst="rect">
            <a:avLst/>
          </a:prstGeom>
        </p:spPr>
      </p:pic>
      <p:sp>
        <p:nvSpPr>
          <p:cNvPr id="8" name="Rectangle 7">
            <a:extLst>
              <a:ext uri="{FF2B5EF4-FFF2-40B4-BE49-F238E27FC236}">
                <a16:creationId xmlns:a16="http://schemas.microsoft.com/office/drawing/2014/main" id="{466E14B4-4418-EFD4-0A22-490072C80D8C}"/>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24F690F-526F-6EBF-43AC-5D2C3A6AF562}"/>
              </a:ext>
            </a:extLst>
          </p:cNvPr>
          <p:cNvSpPr/>
          <p:nvPr/>
        </p:nvSpPr>
        <p:spPr>
          <a:xfrm rot="13529820">
            <a:off x="2490013" y="5291896"/>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ubtitle 2">
            <a:extLst>
              <a:ext uri="{FF2B5EF4-FFF2-40B4-BE49-F238E27FC236}">
                <a16:creationId xmlns:a16="http://schemas.microsoft.com/office/drawing/2014/main" id="{263C58EE-E26B-5B04-5EC2-69A33A6631FB}"/>
              </a:ext>
            </a:extLst>
          </p:cNvPr>
          <p:cNvSpPr txBox="1">
            <a:spLocks/>
          </p:cNvSpPr>
          <p:nvPr/>
        </p:nvSpPr>
        <p:spPr>
          <a:xfrm>
            <a:off x="9757459" y="548944"/>
            <a:ext cx="1970716" cy="453709"/>
          </a:xfrm>
          <a:prstGeom prst="rect">
            <a:avLst/>
          </a:prstGeom>
          <a:solidFill>
            <a:schemeClr val="bg1"/>
          </a:solidFill>
          <a:ln w="38100">
            <a:solidFill>
              <a:srgbClr val="FF0000"/>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000" b="1" u="none" strike="noStrike" baseline="0" dirty="0">
                <a:solidFill>
                  <a:srgbClr val="000000"/>
                </a:solidFill>
              </a:rPr>
              <a:t>U2 Out</a:t>
            </a:r>
            <a:endParaRPr lang="en-US" sz="2000" b="1" dirty="0"/>
          </a:p>
        </p:txBody>
      </p:sp>
      <p:sp>
        <p:nvSpPr>
          <p:cNvPr id="13" name="Subtitle 2">
            <a:extLst>
              <a:ext uri="{FF2B5EF4-FFF2-40B4-BE49-F238E27FC236}">
                <a16:creationId xmlns:a16="http://schemas.microsoft.com/office/drawing/2014/main" id="{812419F8-C10E-B58C-7304-9C806843AF5A}"/>
              </a:ext>
            </a:extLst>
          </p:cNvPr>
          <p:cNvSpPr txBox="1">
            <a:spLocks/>
          </p:cNvSpPr>
          <p:nvPr/>
        </p:nvSpPr>
        <p:spPr>
          <a:xfrm>
            <a:off x="1270624" y="287070"/>
            <a:ext cx="3294749" cy="455051"/>
          </a:xfrm>
          <a:prstGeom prst="rect">
            <a:avLst/>
          </a:prstGeom>
          <a:solidFill>
            <a:schemeClr val="bg1"/>
          </a:solidFill>
          <a:ln w="38100">
            <a:solidFill>
              <a:srgbClr val="FF0000"/>
            </a:solidFill>
          </a:ln>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000" b="1" dirty="0">
                <a:solidFill>
                  <a:srgbClr val="000000"/>
                </a:solidFill>
              </a:rPr>
              <a:t>Full Rotation</a:t>
            </a:r>
            <a:endParaRPr lang="en-US" sz="4000" b="1" dirty="0"/>
          </a:p>
        </p:txBody>
      </p:sp>
      <p:sp>
        <p:nvSpPr>
          <p:cNvPr id="10" name="Arrow: Right 9">
            <a:extLst>
              <a:ext uri="{FF2B5EF4-FFF2-40B4-BE49-F238E27FC236}">
                <a16:creationId xmlns:a16="http://schemas.microsoft.com/office/drawing/2014/main" id="{3FEE1024-089D-AA21-638D-FE137A4F31C3}"/>
              </a:ext>
            </a:extLst>
          </p:cNvPr>
          <p:cNvSpPr/>
          <p:nvPr/>
        </p:nvSpPr>
        <p:spPr>
          <a:xfrm rot="13210186">
            <a:off x="4971899" y="193662"/>
            <a:ext cx="379628" cy="92757"/>
          </a:xfrm>
          <a:prstGeom prst="rightArrow">
            <a:avLst/>
          </a:prstGeom>
          <a:solidFill>
            <a:srgbClr val="CC1825"/>
          </a:solidFill>
          <a:ln>
            <a:solidFill>
              <a:srgbClr val="CC182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Right 13">
            <a:extLst>
              <a:ext uri="{FF2B5EF4-FFF2-40B4-BE49-F238E27FC236}">
                <a16:creationId xmlns:a16="http://schemas.microsoft.com/office/drawing/2014/main" id="{E625C14A-2B73-D228-97C2-63ECAE3AF8E8}"/>
              </a:ext>
            </a:extLst>
          </p:cNvPr>
          <p:cNvSpPr/>
          <p:nvPr/>
        </p:nvSpPr>
        <p:spPr>
          <a:xfrm rot="19052064">
            <a:off x="5676713" y="166828"/>
            <a:ext cx="379628" cy="92757"/>
          </a:xfrm>
          <a:prstGeom prst="rightArrow">
            <a:avLst/>
          </a:prstGeom>
          <a:solidFill>
            <a:srgbClr val="CC1825"/>
          </a:solidFill>
          <a:ln>
            <a:solidFill>
              <a:srgbClr val="CC182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96070D58-D1DF-2855-07F7-5DAC79E572CB}"/>
              </a:ext>
            </a:extLst>
          </p:cNvPr>
          <p:cNvSpPr/>
          <p:nvPr/>
        </p:nvSpPr>
        <p:spPr>
          <a:xfrm>
            <a:off x="9789346" y="3669175"/>
            <a:ext cx="2010322" cy="2268638"/>
          </a:xfrm>
          <a:prstGeom prst="rect">
            <a:avLst/>
          </a:prstGeom>
          <a:solidFill>
            <a:schemeClr val="accent6">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600" b="1" dirty="0">
                <a:solidFill>
                  <a:schemeClr val="tx1"/>
                </a:solidFill>
              </a:rPr>
              <a:t>U2 </a:t>
            </a:r>
          </a:p>
          <a:p>
            <a:pPr algn="ctr"/>
            <a:r>
              <a:rPr lang="en-GB" sz="3600" b="1" dirty="0">
                <a:solidFill>
                  <a:schemeClr val="tx1"/>
                </a:solidFill>
              </a:rPr>
              <a:t>Out for </a:t>
            </a:r>
          </a:p>
          <a:p>
            <a:pPr algn="ctr"/>
            <a:r>
              <a:rPr lang="en-GB" sz="3600" b="1" dirty="0">
                <a:solidFill>
                  <a:schemeClr val="tx1"/>
                </a:solidFill>
              </a:rPr>
              <a:t>C / NC</a:t>
            </a:r>
            <a:endParaRPr lang="en-US" sz="3600" b="1" dirty="0">
              <a:solidFill>
                <a:schemeClr val="tx1"/>
              </a:solidFill>
            </a:endParaRPr>
          </a:p>
        </p:txBody>
      </p:sp>
    </p:spTree>
    <p:extLst>
      <p:ext uri="{BB962C8B-B14F-4D97-AF65-F5344CB8AC3E}">
        <p14:creationId xmlns:p14="http://schemas.microsoft.com/office/powerpoint/2010/main" val="75667174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4AB013-B077-54F6-571F-5CCD8EAF4029}"/>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B93D158B-A7D0-4A2C-B62D-88784130AF9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669FF17F-A15C-204D-709B-B288BC371796}"/>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4009D62F-4994-CCCB-4BD4-250BB1BBCC3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pic>
        <p:nvPicPr>
          <p:cNvPr id="2" name="Picture 1">
            <a:extLst>
              <a:ext uri="{FF2B5EF4-FFF2-40B4-BE49-F238E27FC236}">
                <a16:creationId xmlns:a16="http://schemas.microsoft.com/office/drawing/2014/main" id="{31ECE97A-E5A1-3705-66DB-1220FD3193FA}"/>
              </a:ext>
            </a:extLst>
          </p:cNvPr>
          <p:cNvPicPr>
            <a:picLocks noChangeAspect="1"/>
          </p:cNvPicPr>
          <p:nvPr/>
        </p:nvPicPr>
        <p:blipFill>
          <a:blip r:embed="rId5"/>
          <a:stretch>
            <a:fillRect/>
          </a:stretch>
        </p:blipFill>
        <p:spPr>
          <a:xfrm rot="7972964">
            <a:off x="2657796" y="2895040"/>
            <a:ext cx="316759" cy="227724"/>
          </a:xfrm>
          <a:prstGeom prst="rect">
            <a:avLst/>
          </a:prstGeom>
        </p:spPr>
      </p:pic>
      <p:pic>
        <p:nvPicPr>
          <p:cNvPr id="4" name="Picture 3">
            <a:extLst>
              <a:ext uri="{FF2B5EF4-FFF2-40B4-BE49-F238E27FC236}">
                <a16:creationId xmlns:a16="http://schemas.microsoft.com/office/drawing/2014/main" id="{8B5BC151-24E2-F6EB-12BF-2582EFD79199}"/>
              </a:ext>
            </a:extLst>
          </p:cNvPr>
          <p:cNvPicPr>
            <a:picLocks noChangeAspect="1"/>
          </p:cNvPicPr>
          <p:nvPr/>
        </p:nvPicPr>
        <p:blipFill>
          <a:blip r:embed="rId5"/>
          <a:stretch>
            <a:fillRect/>
          </a:stretch>
        </p:blipFill>
        <p:spPr>
          <a:xfrm rot="9938145">
            <a:off x="5351348" y="317515"/>
            <a:ext cx="316759" cy="227724"/>
          </a:xfrm>
          <a:prstGeom prst="rect">
            <a:avLst/>
          </a:prstGeom>
        </p:spPr>
      </p:pic>
      <p:pic>
        <p:nvPicPr>
          <p:cNvPr id="6" name="Picture 5">
            <a:extLst>
              <a:ext uri="{FF2B5EF4-FFF2-40B4-BE49-F238E27FC236}">
                <a16:creationId xmlns:a16="http://schemas.microsoft.com/office/drawing/2014/main" id="{CD47AC3D-188E-743C-BCDE-587C092DADAF}"/>
              </a:ext>
            </a:extLst>
          </p:cNvPr>
          <p:cNvPicPr>
            <a:picLocks noChangeAspect="1"/>
          </p:cNvPicPr>
          <p:nvPr/>
        </p:nvPicPr>
        <p:blipFill>
          <a:blip r:embed="rId5"/>
          <a:stretch>
            <a:fillRect/>
          </a:stretch>
        </p:blipFill>
        <p:spPr>
          <a:xfrm rot="13453942">
            <a:off x="9018242" y="2922040"/>
            <a:ext cx="316759" cy="227724"/>
          </a:xfrm>
          <a:prstGeom prst="rect">
            <a:avLst/>
          </a:prstGeom>
        </p:spPr>
      </p:pic>
      <p:pic>
        <p:nvPicPr>
          <p:cNvPr id="7" name="Picture 6">
            <a:extLst>
              <a:ext uri="{FF2B5EF4-FFF2-40B4-BE49-F238E27FC236}">
                <a16:creationId xmlns:a16="http://schemas.microsoft.com/office/drawing/2014/main" id="{A323B7A6-AF6A-7837-0C2F-D8FB6062A1C5}"/>
              </a:ext>
            </a:extLst>
          </p:cNvPr>
          <p:cNvPicPr>
            <a:picLocks noChangeAspect="1"/>
          </p:cNvPicPr>
          <p:nvPr/>
        </p:nvPicPr>
        <p:blipFill>
          <a:blip r:embed="rId5"/>
          <a:stretch>
            <a:fillRect/>
          </a:stretch>
        </p:blipFill>
        <p:spPr>
          <a:xfrm>
            <a:off x="5858105" y="6417593"/>
            <a:ext cx="316759" cy="227724"/>
          </a:xfrm>
          <a:prstGeom prst="rect">
            <a:avLst/>
          </a:prstGeom>
        </p:spPr>
      </p:pic>
      <p:sp>
        <p:nvSpPr>
          <p:cNvPr id="8" name="Rectangle 7">
            <a:extLst>
              <a:ext uri="{FF2B5EF4-FFF2-40B4-BE49-F238E27FC236}">
                <a16:creationId xmlns:a16="http://schemas.microsoft.com/office/drawing/2014/main" id="{EC915520-6F1F-F286-627A-C98394E580D0}"/>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939C21B-B084-DEC3-FF98-E6F1DF69C034}"/>
              </a:ext>
            </a:extLst>
          </p:cNvPr>
          <p:cNvSpPr/>
          <p:nvPr/>
        </p:nvSpPr>
        <p:spPr>
          <a:xfrm rot="13529820">
            <a:off x="2490013" y="5291896"/>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ubtitle 2">
            <a:extLst>
              <a:ext uri="{FF2B5EF4-FFF2-40B4-BE49-F238E27FC236}">
                <a16:creationId xmlns:a16="http://schemas.microsoft.com/office/drawing/2014/main" id="{8891D366-AE1F-5CAA-F9CD-EC9661AABC20}"/>
              </a:ext>
            </a:extLst>
          </p:cNvPr>
          <p:cNvSpPr txBox="1">
            <a:spLocks/>
          </p:cNvSpPr>
          <p:nvPr/>
        </p:nvSpPr>
        <p:spPr>
          <a:xfrm>
            <a:off x="9757459" y="548944"/>
            <a:ext cx="1970716" cy="453709"/>
          </a:xfrm>
          <a:prstGeom prst="rect">
            <a:avLst/>
          </a:prstGeom>
          <a:solidFill>
            <a:schemeClr val="bg1"/>
          </a:solidFill>
          <a:ln w="38100">
            <a:solidFill>
              <a:srgbClr val="FF0000"/>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000" b="1" u="none" strike="noStrike" baseline="0" dirty="0">
                <a:solidFill>
                  <a:srgbClr val="000000"/>
                </a:solidFill>
              </a:rPr>
              <a:t>U3 Out</a:t>
            </a:r>
            <a:endParaRPr lang="en-US" sz="2000" b="1" dirty="0"/>
          </a:p>
        </p:txBody>
      </p:sp>
      <p:sp>
        <p:nvSpPr>
          <p:cNvPr id="13" name="Subtitle 2">
            <a:extLst>
              <a:ext uri="{FF2B5EF4-FFF2-40B4-BE49-F238E27FC236}">
                <a16:creationId xmlns:a16="http://schemas.microsoft.com/office/drawing/2014/main" id="{2C3C55AB-8CF9-8973-E082-C406056F8635}"/>
              </a:ext>
            </a:extLst>
          </p:cNvPr>
          <p:cNvSpPr txBox="1">
            <a:spLocks/>
          </p:cNvSpPr>
          <p:nvPr/>
        </p:nvSpPr>
        <p:spPr>
          <a:xfrm>
            <a:off x="1270624" y="287070"/>
            <a:ext cx="3294749" cy="455051"/>
          </a:xfrm>
          <a:prstGeom prst="rect">
            <a:avLst/>
          </a:prstGeom>
          <a:solidFill>
            <a:schemeClr val="bg1"/>
          </a:solidFill>
          <a:ln w="38100">
            <a:solidFill>
              <a:srgbClr val="FF0000"/>
            </a:solidFill>
          </a:ln>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000" b="1" dirty="0">
                <a:solidFill>
                  <a:srgbClr val="000000"/>
                </a:solidFill>
              </a:rPr>
              <a:t>Full Rotation</a:t>
            </a:r>
            <a:endParaRPr lang="en-US" sz="4000" b="1" dirty="0"/>
          </a:p>
        </p:txBody>
      </p:sp>
      <p:sp>
        <p:nvSpPr>
          <p:cNvPr id="10" name="Rectangle 9">
            <a:extLst>
              <a:ext uri="{FF2B5EF4-FFF2-40B4-BE49-F238E27FC236}">
                <a16:creationId xmlns:a16="http://schemas.microsoft.com/office/drawing/2014/main" id="{EBFF81CE-E358-2D03-106E-3A35727DA338}"/>
              </a:ext>
            </a:extLst>
          </p:cNvPr>
          <p:cNvSpPr/>
          <p:nvPr/>
        </p:nvSpPr>
        <p:spPr>
          <a:xfrm>
            <a:off x="9789346" y="3669175"/>
            <a:ext cx="2010322" cy="2268638"/>
          </a:xfrm>
          <a:prstGeom prst="rect">
            <a:avLst/>
          </a:prstGeom>
          <a:solidFill>
            <a:schemeClr val="accent6">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600" b="1" dirty="0">
                <a:solidFill>
                  <a:schemeClr val="tx1"/>
                </a:solidFill>
              </a:rPr>
              <a:t>U3 </a:t>
            </a:r>
          </a:p>
          <a:p>
            <a:pPr algn="ctr"/>
            <a:r>
              <a:rPr lang="en-GB" sz="3600" b="1" dirty="0">
                <a:solidFill>
                  <a:schemeClr val="tx1"/>
                </a:solidFill>
              </a:rPr>
              <a:t>Out for </a:t>
            </a:r>
          </a:p>
          <a:p>
            <a:pPr algn="ctr"/>
            <a:r>
              <a:rPr lang="en-GB" sz="3600" b="1" dirty="0">
                <a:solidFill>
                  <a:schemeClr val="tx1"/>
                </a:solidFill>
              </a:rPr>
              <a:t>C / NC</a:t>
            </a:r>
            <a:endParaRPr lang="en-US" sz="3600" b="1" dirty="0">
              <a:solidFill>
                <a:schemeClr val="tx1"/>
              </a:solidFill>
            </a:endParaRPr>
          </a:p>
        </p:txBody>
      </p:sp>
    </p:spTree>
    <p:extLst>
      <p:ext uri="{BB962C8B-B14F-4D97-AF65-F5344CB8AC3E}">
        <p14:creationId xmlns:p14="http://schemas.microsoft.com/office/powerpoint/2010/main" val="270791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circle(in)">
                                      <p:cBhvr>
                                        <p:cTn id="7" dur="2000"/>
                                        <p:tgtEl>
                                          <p:spTgt spid="12"/>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circle(in)">
                                      <p:cBhvr>
                                        <p:cTn id="10"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0"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9F1CF7-85EF-A1EA-F6A3-84963DC9BD5F}"/>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7AD8BDDC-0784-4C19-6188-B2175CE781B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FDC42DC6-38DD-67FC-5DC9-8A93CFAEE0F3}"/>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C7C3FD2D-7489-2ED4-1904-B819681FDB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pic>
        <p:nvPicPr>
          <p:cNvPr id="2" name="Picture 1">
            <a:extLst>
              <a:ext uri="{FF2B5EF4-FFF2-40B4-BE49-F238E27FC236}">
                <a16:creationId xmlns:a16="http://schemas.microsoft.com/office/drawing/2014/main" id="{0B0A5BE4-2E32-3139-AE07-1D1E6D1CE327}"/>
              </a:ext>
            </a:extLst>
          </p:cNvPr>
          <p:cNvPicPr>
            <a:picLocks noChangeAspect="1"/>
          </p:cNvPicPr>
          <p:nvPr/>
        </p:nvPicPr>
        <p:blipFill>
          <a:blip r:embed="rId5"/>
          <a:stretch>
            <a:fillRect/>
          </a:stretch>
        </p:blipFill>
        <p:spPr>
          <a:xfrm rot="18811376">
            <a:off x="1427632" y="1434632"/>
            <a:ext cx="316759" cy="227724"/>
          </a:xfrm>
          <a:prstGeom prst="rect">
            <a:avLst/>
          </a:prstGeom>
        </p:spPr>
      </p:pic>
      <p:pic>
        <p:nvPicPr>
          <p:cNvPr id="4" name="Picture 3">
            <a:extLst>
              <a:ext uri="{FF2B5EF4-FFF2-40B4-BE49-F238E27FC236}">
                <a16:creationId xmlns:a16="http://schemas.microsoft.com/office/drawing/2014/main" id="{2F2DD575-F150-6E45-DC40-E1219A6DF44A}"/>
              </a:ext>
            </a:extLst>
          </p:cNvPr>
          <p:cNvPicPr>
            <a:picLocks noChangeAspect="1"/>
          </p:cNvPicPr>
          <p:nvPr/>
        </p:nvPicPr>
        <p:blipFill>
          <a:blip r:embed="rId5"/>
          <a:stretch>
            <a:fillRect/>
          </a:stretch>
        </p:blipFill>
        <p:spPr>
          <a:xfrm rot="11001671">
            <a:off x="5838401" y="549657"/>
            <a:ext cx="316759" cy="227724"/>
          </a:xfrm>
          <a:prstGeom prst="rect">
            <a:avLst/>
          </a:prstGeom>
        </p:spPr>
      </p:pic>
      <p:pic>
        <p:nvPicPr>
          <p:cNvPr id="6" name="Picture 5">
            <a:extLst>
              <a:ext uri="{FF2B5EF4-FFF2-40B4-BE49-F238E27FC236}">
                <a16:creationId xmlns:a16="http://schemas.microsoft.com/office/drawing/2014/main" id="{9F174440-DEF0-C97F-76DD-05A0F8510459}"/>
              </a:ext>
            </a:extLst>
          </p:cNvPr>
          <p:cNvPicPr>
            <a:picLocks noChangeAspect="1"/>
          </p:cNvPicPr>
          <p:nvPr/>
        </p:nvPicPr>
        <p:blipFill>
          <a:blip r:embed="rId5"/>
          <a:stretch>
            <a:fillRect/>
          </a:stretch>
        </p:blipFill>
        <p:spPr>
          <a:xfrm rot="19020830">
            <a:off x="7602530" y="4662604"/>
            <a:ext cx="316759" cy="227724"/>
          </a:xfrm>
          <a:prstGeom prst="rect">
            <a:avLst/>
          </a:prstGeom>
        </p:spPr>
      </p:pic>
      <p:pic>
        <p:nvPicPr>
          <p:cNvPr id="7" name="Picture 6">
            <a:extLst>
              <a:ext uri="{FF2B5EF4-FFF2-40B4-BE49-F238E27FC236}">
                <a16:creationId xmlns:a16="http://schemas.microsoft.com/office/drawing/2014/main" id="{A6BAB9C6-C0BC-EB32-85E8-B87321DB3D70}"/>
              </a:ext>
            </a:extLst>
          </p:cNvPr>
          <p:cNvPicPr>
            <a:picLocks noChangeAspect="1"/>
          </p:cNvPicPr>
          <p:nvPr/>
        </p:nvPicPr>
        <p:blipFill>
          <a:blip r:embed="rId5"/>
          <a:stretch>
            <a:fillRect/>
          </a:stretch>
        </p:blipFill>
        <p:spPr>
          <a:xfrm rot="2768627">
            <a:off x="3989833" y="4568848"/>
            <a:ext cx="316759" cy="227724"/>
          </a:xfrm>
          <a:prstGeom prst="rect">
            <a:avLst/>
          </a:prstGeom>
        </p:spPr>
      </p:pic>
      <p:sp>
        <p:nvSpPr>
          <p:cNvPr id="8" name="Rectangle 7">
            <a:extLst>
              <a:ext uri="{FF2B5EF4-FFF2-40B4-BE49-F238E27FC236}">
                <a16:creationId xmlns:a16="http://schemas.microsoft.com/office/drawing/2014/main" id="{D3C18357-B748-E359-930A-82334C048DEB}"/>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ED54242-78A5-077F-E2F6-20BE8689463E}"/>
              </a:ext>
            </a:extLst>
          </p:cNvPr>
          <p:cNvSpPr/>
          <p:nvPr/>
        </p:nvSpPr>
        <p:spPr>
          <a:xfrm rot="13529820">
            <a:off x="2490013" y="5291896"/>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ubtitle 2">
            <a:extLst>
              <a:ext uri="{FF2B5EF4-FFF2-40B4-BE49-F238E27FC236}">
                <a16:creationId xmlns:a16="http://schemas.microsoft.com/office/drawing/2014/main" id="{163E38BD-2D9C-171C-615F-655D0185FAB4}"/>
              </a:ext>
            </a:extLst>
          </p:cNvPr>
          <p:cNvSpPr txBox="1">
            <a:spLocks/>
          </p:cNvSpPr>
          <p:nvPr/>
        </p:nvSpPr>
        <p:spPr>
          <a:xfrm>
            <a:off x="9757459" y="548944"/>
            <a:ext cx="1970716" cy="453709"/>
          </a:xfrm>
          <a:prstGeom prst="rect">
            <a:avLst/>
          </a:prstGeom>
          <a:solidFill>
            <a:schemeClr val="bg1"/>
          </a:solidFill>
          <a:ln w="38100">
            <a:solidFill>
              <a:srgbClr val="FF0000"/>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000" b="1" u="none" strike="noStrike" baseline="0" dirty="0">
                <a:solidFill>
                  <a:srgbClr val="000000"/>
                </a:solidFill>
              </a:rPr>
              <a:t>U3 Out</a:t>
            </a:r>
            <a:endParaRPr lang="en-US" sz="2000" b="1" dirty="0"/>
          </a:p>
        </p:txBody>
      </p:sp>
      <p:sp>
        <p:nvSpPr>
          <p:cNvPr id="13" name="Subtitle 2">
            <a:extLst>
              <a:ext uri="{FF2B5EF4-FFF2-40B4-BE49-F238E27FC236}">
                <a16:creationId xmlns:a16="http://schemas.microsoft.com/office/drawing/2014/main" id="{9B43D5A8-15BB-2EC2-469D-E7543A1F28D9}"/>
              </a:ext>
            </a:extLst>
          </p:cNvPr>
          <p:cNvSpPr txBox="1">
            <a:spLocks/>
          </p:cNvSpPr>
          <p:nvPr/>
        </p:nvSpPr>
        <p:spPr>
          <a:xfrm>
            <a:off x="1270624" y="287070"/>
            <a:ext cx="3294749" cy="455051"/>
          </a:xfrm>
          <a:prstGeom prst="rect">
            <a:avLst/>
          </a:prstGeom>
          <a:solidFill>
            <a:schemeClr val="bg1"/>
          </a:solidFill>
          <a:ln w="38100">
            <a:solidFill>
              <a:srgbClr val="FF0000"/>
            </a:solidFill>
          </a:ln>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000" b="1" dirty="0">
                <a:solidFill>
                  <a:srgbClr val="000000"/>
                </a:solidFill>
              </a:rPr>
              <a:t>Full Rotation</a:t>
            </a:r>
            <a:endParaRPr lang="en-US" sz="4000" b="1" dirty="0"/>
          </a:p>
        </p:txBody>
      </p:sp>
      <p:sp>
        <p:nvSpPr>
          <p:cNvPr id="10" name="Rectangle 9">
            <a:extLst>
              <a:ext uri="{FF2B5EF4-FFF2-40B4-BE49-F238E27FC236}">
                <a16:creationId xmlns:a16="http://schemas.microsoft.com/office/drawing/2014/main" id="{DCCD57F6-2CF3-8FA9-27B5-33FBA2EB7A66}"/>
              </a:ext>
            </a:extLst>
          </p:cNvPr>
          <p:cNvSpPr/>
          <p:nvPr/>
        </p:nvSpPr>
        <p:spPr>
          <a:xfrm>
            <a:off x="9789346" y="3669175"/>
            <a:ext cx="2010322" cy="2268638"/>
          </a:xfrm>
          <a:prstGeom prst="rect">
            <a:avLst/>
          </a:prstGeom>
          <a:solidFill>
            <a:schemeClr val="accent6">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600" b="1" dirty="0">
                <a:solidFill>
                  <a:schemeClr val="tx1"/>
                </a:solidFill>
              </a:rPr>
              <a:t>U3 </a:t>
            </a:r>
          </a:p>
          <a:p>
            <a:pPr algn="ctr"/>
            <a:r>
              <a:rPr lang="en-GB" sz="3600" b="1" dirty="0">
                <a:solidFill>
                  <a:schemeClr val="tx1"/>
                </a:solidFill>
              </a:rPr>
              <a:t>Out for </a:t>
            </a:r>
          </a:p>
          <a:p>
            <a:pPr algn="ctr"/>
            <a:r>
              <a:rPr lang="en-GB" sz="3600" b="1" dirty="0">
                <a:solidFill>
                  <a:schemeClr val="tx1"/>
                </a:solidFill>
              </a:rPr>
              <a:t>C / NC</a:t>
            </a:r>
            <a:endParaRPr lang="en-US" sz="3600" b="1" dirty="0">
              <a:solidFill>
                <a:schemeClr val="tx1"/>
              </a:solidFill>
            </a:endParaRPr>
          </a:p>
        </p:txBody>
      </p:sp>
    </p:spTree>
    <p:extLst>
      <p:ext uri="{BB962C8B-B14F-4D97-AF65-F5344CB8AC3E}">
        <p14:creationId xmlns:p14="http://schemas.microsoft.com/office/powerpoint/2010/main" val="350660523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EE3E2F-0AB5-1BEC-70EC-EFD684C8D8A2}"/>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0024E209-96DC-9A51-97CB-310E668BC62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BBA67CEF-FABC-6A6C-333D-FC632AE65052}"/>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417E6ED3-227A-8705-9DAB-156B9361DDF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pic>
        <p:nvPicPr>
          <p:cNvPr id="2" name="Picture 1">
            <a:extLst>
              <a:ext uri="{FF2B5EF4-FFF2-40B4-BE49-F238E27FC236}">
                <a16:creationId xmlns:a16="http://schemas.microsoft.com/office/drawing/2014/main" id="{AD8C15F4-7B5D-B30C-C2B8-12A748810439}"/>
              </a:ext>
            </a:extLst>
          </p:cNvPr>
          <p:cNvPicPr>
            <a:picLocks noChangeAspect="1"/>
          </p:cNvPicPr>
          <p:nvPr/>
        </p:nvPicPr>
        <p:blipFill>
          <a:blip r:embed="rId5"/>
          <a:stretch>
            <a:fillRect/>
          </a:stretch>
        </p:blipFill>
        <p:spPr>
          <a:xfrm rot="18811376">
            <a:off x="1427632" y="1434632"/>
            <a:ext cx="316759" cy="227724"/>
          </a:xfrm>
          <a:prstGeom prst="rect">
            <a:avLst/>
          </a:prstGeom>
        </p:spPr>
      </p:pic>
      <p:pic>
        <p:nvPicPr>
          <p:cNvPr id="4" name="Picture 3">
            <a:extLst>
              <a:ext uri="{FF2B5EF4-FFF2-40B4-BE49-F238E27FC236}">
                <a16:creationId xmlns:a16="http://schemas.microsoft.com/office/drawing/2014/main" id="{B5AF7781-FCF6-3009-6DB2-CA26B4DFA001}"/>
              </a:ext>
            </a:extLst>
          </p:cNvPr>
          <p:cNvPicPr>
            <a:picLocks noChangeAspect="1"/>
          </p:cNvPicPr>
          <p:nvPr/>
        </p:nvPicPr>
        <p:blipFill>
          <a:blip r:embed="rId5"/>
          <a:stretch>
            <a:fillRect/>
          </a:stretch>
        </p:blipFill>
        <p:spPr>
          <a:xfrm rot="11001671">
            <a:off x="5838401" y="549657"/>
            <a:ext cx="316759" cy="227724"/>
          </a:xfrm>
          <a:prstGeom prst="rect">
            <a:avLst/>
          </a:prstGeom>
        </p:spPr>
      </p:pic>
      <p:pic>
        <p:nvPicPr>
          <p:cNvPr id="6" name="Picture 5">
            <a:extLst>
              <a:ext uri="{FF2B5EF4-FFF2-40B4-BE49-F238E27FC236}">
                <a16:creationId xmlns:a16="http://schemas.microsoft.com/office/drawing/2014/main" id="{83D0E4BF-3D34-6826-1EF6-B4746150D91D}"/>
              </a:ext>
            </a:extLst>
          </p:cNvPr>
          <p:cNvPicPr>
            <a:picLocks noChangeAspect="1"/>
          </p:cNvPicPr>
          <p:nvPr/>
        </p:nvPicPr>
        <p:blipFill>
          <a:blip r:embed="rId5"/>
          <a:stretch>
            <a:fillRect/>
          </a:stretch>
        </p:blipFill>
        <p:spPr>
          <a:xfrm rot="19020830">
            <a:off x="6865747" y="5320445"/>
            <a:ext cx="316759" cy="227724"/>
          </a:xfrm>
          <a:prstGeom prst="rect">
            <a:avLst/>
          </a:prstGeom>
        </p:spPr>
      </p:pic>
      <p:pic>
        <p:nvPicPr>
          <p:cNvPr id="7" name="Picture 6">
            <a:extLst>
              <a:ext uri="{FF2B5EF4-FFF2-40B4-BE49-F238E27FC236}">
                <a16:creationId xmlns:a16="http://schemas.microsoft.com/office/drawing/2014/main" id="{B611B48A-C8A7-6428-94AF-16FBB651D599}"/>
              </a:ext>
            </a:extLst>
          </p:cNvPr>
          <p:cNvPicPr>
            <a:picLocks noChangeAspect="1"/>
          </p:cNvPicPr>
          <p:nvPr/>
        </p:nvPicPr>
        <p:blipFill>
          <a:blip r:embed="rId5"/>
          <a:stretch>
            <a:fillRect/>
          </a:stretch>
        </p:blipFill>
        <p:spPr>
          <a:xfrm rot="2768627">
            <a:off x="3489873" y="3950476"/>
            <a:ext cx="316759" cy="227724"/>
          </a:xfrm>
          <a:prstGeom prst="rect">
            <a:avLst/>
          </a:prstGeom>
        </p:spPr>
      </p:pic>
      <p:sp>
        <p:nvSpPr>
          <p:cNvPr id="8" name="Rectangle 7">
            <a:extLst>
              <a:ext uri="{FF2B5EF4-FFF2-40B4-BE49-F238E27FC236}">
                <a16:creationId xmlns:a16="http://schemas.microsoft.com/office/drawing/2014/main" id="{B5D9D0F6-8E0F-8C5D-1728-7127FEF8B133}"/>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F86FE96-E02D-FF2A-6FE9-3BC8A1A4A800}"/>
              </a:ext>
            </a:extLst>
          </p:cNvPr>
          <p:cNvSpPr/>
          <p:nvPr/>
        </p:nvSpPr>
        <p:spPr>
          <a:xfrm rot="13529820">
            <a:off x="2490013" y="5291896"/>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ubtitle 2">
            <a:extLst>
              <a:ext uri="{FF2B5EF4-FFF2-40B4-BE49-F238E27FC236}">
                <a16:creationId xmlns:a16="http://schemas.microsoft.com/office/drawing/2014/main" id="{F12AE0AB-6237-3AEE-C3D0-664FF835D30C}"/>
              </a:ext>
            </a:extLst>
          </p:cNvPr>
          <p:cNvSpPr txBox="1">
            <a:spLocks/>
          </p:cNvSpPr>
          <p:nvPr/>
        </p:nvSpPr>
        <p:spPr>
          <a:xfrm>
            <a:off x="9757459" y="548944"/>
            <a:ext cx="1970716" cy="453709"/>
          </a:xfrm>
          <a:prstGeom prst="rect">
            <a:avLst/>
          </a:prstGeom>
          <a:solidFill>
            <a:schemeClr val="bg1"/>
          </a:solidFill>
          <a:ln w="38100">
            <a:solidFill>
              <a:srgbClr val="FF0000"/>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000" b="1" u="none" strike="noStrike" baseline="0" dirty="0">
                <a:solidFill>
                  <a:srgbClr val="000000"/>
                </a:solidFill>
              </a:rPr>
              <a:t>U3 Out</a:t>
            </a:r>
            <a:endParaRPr lang="en-US" sz="2000" b="1" dirty="0"/>
          </a:p>
        </p:txBody>
      </p:sp>
      <p:sp>
        <p:nvSpPr>
          <p:cNvPr id="13" name="Subtitle 2">
            <a:extLst>
              <a:ext uri="{FF2B5EF4-FFF2-40B4-BE49-F238E27FC236}">
                <a16:creationId xmlns:a16="http://schemas.microsoft.com/office/drawing/2014/main" id="{394149E5-47A2-0A51-0614-7A3DEF4256B6}"/>
              </a:ext>
            </a:extLst>
          </p:cNvPr>
          <p:cNvSpPr txBox="1">
            <a:spLocks/>
          </p:cNvSpPr>
          <p:nvPr/>
        </p:nvSpPr>
        <p:spPr>
          <a:xfrm>
            <a:off x="1270624" y="287070"/>
            <a:ext cx="3294749" cy="455051"/>
          </a:xfrm>
          <a:prstGeom prst="rect">
            <a:avLst/>
          </a:prstGeom>
          <a:solidFill>
            <a:schemeClr val="bg1"/>
          </a:solidFill>
          <a:ln w="38100">
            <a:solidFill>
              <a:srgbClr val="FF0000"/>
            </a:solidFill>
          </a:ln>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000" b="1" dirty="0">
                <a:solidFill>
                  <a:srgbClr val="000000"/>
                </a:solidFill>
              </a:rPr>
              <a:t>Full Rotation</a:t>
            </a:r>
            <a:endParaRPr lang="en-US" sz="4000" b="1" dirty="0"/>
          </a:p>
        </p:txBody>
      </p:sp>
      <p:sp>
        <p:nvSpPr>
          <p:cNvPr id="10" name="Rectangle 9">
            <a:extLst>
              <a:ext uri="{FF2B5EF4-FFF2-40B4-BE49-F238E27FC236}">
                <a16:creationId xmlns:a16="http://schemas.microsoft.com/office/drawing/2014/main" id="{3214C9AD-0063-2206-E7FD-71FA957F1F60}"/>
              </a:ext>
            </a:extLst>
          </p:cNvPr>
          <p:cNvSpPr/>
          <p:nvPr/>
        </p:nvSpPr>
        <p:spPr>
          <a:xfrm>
            <a:off x="9789346" y="3669175"/>
            <a:ext cx="2010322" cy="2268638"/>
          </a:xfrm>
          <a:prstGeom prst="rect">
            <a:avLst/>
          </a:prstGeom>
          <a:solidFill>
            <a:schemeClr val="accent6">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600" b="1" dirty="0">
                <a:solidFill>
                  <a:schemeClr val="tx1"/>
                </a:solidFill>
              </a:rPr>
              <a:t>U3 </a:t>
            </a:r>
          </a:p>
          <a:p>
            <a:pPr algn="ctr"/>
            <a:r>
              <a:rPr lang="en-GB" sz="3600" b="1" dirty="0">
                <a:solidFill>
                  <a:schemeClr val="tx1"/>
                </a:solidFill>
              </a:rPr>
              <a:t>Out for </a:t>
            </a:r>
          </a:p>
          <a:p>
            <a:pPr algn="ctr"/>
            <a:r>
              <a:rPr lang="en-GB" sz="3600" b="1" dirty="0">
                <a:solidFill>
                  <a:schemeClr val="tx1"/>
                </a:solidFill>
              </a:rPr>
              <a:t>C / NC</a:t>
            </a:r>
            <a:endParaRPr lang="en-US" sz="3600" b="1" dirty="0">
              <a:solidFill>
                <a:schemeClr val="tx1"/>
              </a:solidFill>
            </a:endParaRPr>
          </a:p>
        </p:txBody>
      </p:sp>
    </p:spTree>
    <p:extLst>
      <p:ext uri="{BB962C8B-B14F-4D97-AF65-F5344CB8AC3E}">
        <p14:creationId xmlns:p14="http://schemas.microsoft.com/office/powerpoint/2010/main" val="123049941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7B6796-B387-693B-673D-BEA4FF3874CB}"/>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6E10A6E4-BC1F-CFB9-FF05-BA558CCB04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3DB7C109-F869-DD82-D9A5-4B70CD1593DB}"/>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423867EB-AB72-03E2-9864-2B4D3175B87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pic>
        <p:nvPicPr>
          <p:cNvPr id="2" name="Picture 1">
            <a:extLst>
              <a:ext uri="{FF2B5EF4-FFF2-40B4-BE49-F238E27FC236}">
                <a16:creationId xmlns:a16="http://schemas.microsoft.com/office/drawing/2014/main" id="{012E8CBD-8D53-A7D0-FA4E-41224BAD783C}"/>
              </a:ext>
            </a:extLst>
          </p:cNvPr>
          <p:cNvPicPr>
            <a:picLocks noChangeAspect="1"/>
          </p:cNvPicPr>
          <p:nvPr/>
        </p:nvPicPr>
        <p:blipFill>
          <a:blip r:embed="rId4"/>
          <a:stretch>
            <a:fillRect/>
          </a:stretch>
        </p:blipFill>
        <p:spPr>
          <a:xfrm rot="7972964">
            <a:off x="2657796" y="2895040"/>
            <a:ext cx="316759" cy="227724"/>
          </a:xfrm>
          <a:prstGeom prst="rect">
            <a:avLst/>
          </a:prstGeom>
        </p:spPr>
      </p:pic>
      <p:pic>
        <p:nvPicPr>
          <p:cNvPr id="4" name="Picture 3">
            <a:extLst>
              <a:ext uri="{FF2B5EF4-FFF2-40B4-BE49-F238E27FC236}">
                <a16:creationId xmlns:a16="http://schemas.microsoft.com/office/drawing/2014/main" id="{DF6E7E47-0ED4-3042-0F57-5DB971B68BC6}"/>
              </a:ext>
            </a:extLst>
          </p:cNvPr>
          <p:cNvPicPr>
            <a:picLocks noChangeAspect="1"/>
          </p:cNvPicPr>
          <p:nvPr/>
        </p:nvPicPr>
        <p:blipFill>
          <a:blip r:embed="rId4"/>
          <a:stretch>
            <a:fillRect/>
          </a:stretch>
        </p:blipFill>
        <p:spPr>
          <a:xfrm rot="9936982">
            <a:off x="5008260" y="326545"/>
            <a:ext cx="316759" cy="227724"/>
          </a:xfrm>
          <a:prstGeom prst="rect">
            <a:avLst/>
          </a:prstGeom>
        </p:spPr>
      </p:pic>
      <p:pic>
        <p:nvPicPr>
          <p:cNvPr id="6" name="Picture 5">
            <a:extLst>
              <a:ext uri="{FF2B5EF4-FFF2-40B4-BE49-F238E27FC236}">
                <a16:creationId xmlns:a16="http://schemas.microsoft.com/office/drawing/2014/main" id="{EC232C54-FA37-A209-31F7-D4E0D4B77B31}"/>
              </a:ext>
            </a:extLst>
          </p:cNvPr>
          <p:cNvPicPr>
            <a:picLocks noChangeAspect="1"/>
          </p:cNvPicPr>
          <p:nvPr/>
        </p:nvPicPr>
        <p:blipFill>
          <a:blip r:embed="rId4"/>
          <a:stretch>
            <a:fillRect/>
          </a:stretch>
        </p:blipFill>
        <p:spPr>
          <a:xfrm rot="13453942">
            <a:off x="9018242" y="2922040"/>
            <a:ext cx="316759" cy="227724"/>
          </a:xfrm>
          <a:prstGeom prst="rect">
            <a:avLst/>
          </a:prstGeom>
        </p:spPr>
      </p:pic>
      <p:pic>
        <p:nvPicPr>
          <p:cNvPr id="7" name="Picture 6">
            <a:extLst>
              <a:ext uri="{FF2B5EF4-FFF2-40B4-BE49-F238E27FC236}">
                <a16:creationId xmlns:a16="http://schemas.microsoft.com/office/drawing/2014/main" id="{63B5545C-833A-F860-3207-6A65093F7803}"/>
              </a:ext>
            </a:extLst>
          </p:cNvPr>
          <p:cNvPicPr>
            <a:picLocks noChangeAspect="1"/>
          </p:cNvPicPr>
          <p:nvPr/>
        </p:nvPicPr>
        <p:blipFill>
          <a:blip r:embed="rId4"/>
          <a:stretch>
            <a:fillRect/>
          </a:stretch>
        </p:blipFill>
        <p:spPr>
          <a:xfrm>
            <a:off x="5858105" y="6417593"/>
            <a:ext cx="316759" cy="227724"/>
          </a:xfrm>
          <a:prstGeom prst="rect">
            <a:avLst/>
          </a:prstGeom>
        </p:spPr>
      </p:pic>
      <p:sp>
        <p:nvSpPr>
          <p:cNvPr id="8" name="Rectangle 7">
            <a:extLst>
              <a:ext uri="{FF2B5EF4-FFF2-40B4-BE49-F238E27FC236}">
                <a16:creationId xmlns:a16="http://schemas.microsoft.com/office/drawing/2014/main" id="{DD1360AA-A933-8654-E95B-7AB877D68FE4}"/>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819794C-66BE-AFA2-941B-EAE5531F3BA8}"/>
              </a:ext>
            </a:extLst>
          </p:cNvPr>
          <p:cNvSpPr/>
          <p:nvPr/>
        </p:nvSpPr>
        <p:spPr>
          <a:xfrm rot="13529820">
            <a:off x="2490013" y="5291896"/>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ubtitle 2">
            <a:extLst>
              <a:ext uri="{FF2B5EF4-FFF2-40B4-BE49-F238E27FC236}">
                <a16:creationId xmlns:a16="http://schemas.microsoft.com/office/drawing/2014/main" id="{45D88821-F53D-83E0-CC1F-19C1C3772574}"/>
              </a:ext>
            </a:extLst>
          </p:cNvPr>
          <p:cNvSpPr txBox="1">
            <a:spLocks/>
          </p:cNvSpPr>
          <p:nvPr/>
        </p:nvSpPr>
        <p:spPr>
          <a:xfrm>
            <a:off x="9757459" y="548944"/>
            <a:ext cx="1970716" cy="453709"/>
          </a:xfrm>
          <a:prstGeom prst="rect">
            <a:avLst/>
          </a:prstGeom>
          <a:solidFill>
            <a:schemeClr val="bg1"/>
          </a:solidFill>
          <a:ln w="38100">
            <a:solidFill>
              <a:srgbClr val="FF0000"/>
            </a:solidFill>
          </a:ln>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800" b="1" u="none" strike="noStrike" baseline="0" dirty="0">
                <a:solidFill>
                  <a:srgbClr val="000000"/>
                </a:solidFill>
              </a:rPr>
              <a:t>RISP</a:t>
            </a:r>
            <a:endParaRPr lang="en-US" sz="2800" b="1" dirty="0"/>
          </a:p>
        </p:txBody>
      </p:sp>
      <p:sp>
        <p:nvSpPr>
          <p:cNvPr id="13" name="Subtitle 2">
            <a:extLst>
              <a:ext uri="{FF2B5EF4-FFF2-40B4-BE49-F238E27FC236}">
                <a16:creationId xmlns:a16="http://schemas.microsoft.com/office/drawing/2014/main" id="{7D56F00E-BB1C-753A-F633-A9FACFD94715}"/>
              </a:ext>
            </a:extLst>
          </p:cNvPr>
          <p:cNvSpPr txBox="1">
            <a:spLocks/>
          </p:cNvSpPr>
          <p:nvPr/>
        </p:nvSpPr>
        <p:spPr>
          <a:xfrm>
            <a:off x="1270624" y="287070"/>
            <a:ext cx="3294749" cy="455051"/>
          </a:xfrm>
          <a:prstGeom prst="rect">
            <a:avLst/>
          </a:prstGeom>
          <a:solidFill>
            <a:schemeClr val="bg1"/>
          </a:solidFill>
          <a:ln w="38100">
            <a:solidFill>
              <a:srgbClr val="FF0000"/>
            </a:solidFill>
          </a:ln>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000" b="1" dirty="0">
                <a:solidFill>
                  <a:srgbClr val="000000"/>
                </a:solidFill>
              </a:rPr>
              <a:t>Fill Rotation</a:t>
            </a:r>
            <a:endParaRPr lang="en-US" sz="4000" b="1" dirty="0"/>
          </a:p>
        </p:txBody>
      </p:sp>
      <p:sp>
        <p:nvSpPr>
          <p:cNvPr id="14" name="Rectangle 13">
            <a:extLst>
              <a:ext uri="{FF2B5EF4-FFF2-40B4-BE49-F238E27FC236}">
                <a16:creationId xmlns:a16="http://schemas.microsoft.com/office/drawing/2014/main" id="{9E452A60-EDBE-392F-89F8-451783C39A91}"/>
              </a:ext>
            </a:extLst>
          </p:cNvPr>
          <p:cNvSpPr/>
          <p:nvPr/>
        </p:nvSpPr>
        <p:spPr>
          <a:xfrm>
            <a:off x="2553793" y="1195411"/>
            <a:ext cx="6911009" cy="5222181"/>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GB" sz="1800" b="0" i="0" u="none" strike="noStrike" baseline="0" dirty="0">
                <a:solidFill>
                  <a:srgbClr val="000000"/>
                </a:solidFill>
                <a:latin typeface="AAAAAR+Arial-ItalicMT"/>
              </a:rPr>
              <a:t>• </a:t>
            </a:r>
            <a:r>
              <a:rPr lang="en-GB" sz="1800" b="1" i="0" u="none" strike="noStrike" baseline="0" dirty="0">
                <a:solidFill>
                  <a:srgbClr val="000000"/>
                </a:solidFill>
                <a:latin typeface="AAAAAM+Arial-BoldMT"/>
              </a:rPr>
              <a:t>FILL ROTATION </a:t>
            </a:r>
            <a:r>
              <a:rPr lang="en-GB" sz="1800" b="0" i="0" u="none" strike="noStrike" baseline="0" dirty="0">
                <a:solidFill>
                  <a:srgbClr val="000000"/>
                </a:solidFill>
                <a:latin typeface="AAAAAC+ArialMT"/>
              </a:rPr>
              <a:t>– used with RiSP when U2 or U3 leaves to cover C/NC. 	</a:t>
            </a:r>
            <a:r>
              <a:rPr lang="en-GB" sz="1800" b="0" i="0" u="none" strike="noStrike" baseline="0" dirty="0">
                <a:solidFill>
                  <a:srgbClr val="000000"/>
                </a:solidFill>
                <a:latin typeface="AAAAAX+CourierNewPSMT"/>
              </a:rPr>
              <a:t>o </a:t>
            </a:r>
            <a:r>
              <a:rPr lang="en-GB" sz="1800" b="0" i="1" u="none" strike="noStrike" baseline="0" dirty="0">
                <a:solidFill>
                  <a:srgbClr val="000000"/>
                </a:solidFill>
                <a:latin typeface="AAAAAR+Arial-ItalicMT"/>
              </a:rPr>
              <a:t>Called the “Fill Rotation” because either U2 or U3 fills the 		vacancy when U2/U3 leaves for C/NC. </a:t>
            </a:r>
          </a:p>
          <a:p>
            <a:endParaRPr lang="en-GB" i="1" dirty="0">
              <a:solidFill>
                <a:srgbClr val="000000"/>
              </a:solidFill>
              <a:latin typeface="AAAAAR+Arial-ItalicMT"/>
            </a:endParaRPr>
          </a:p>
          <a:p>
            <a:r>
              <a:rPr lang="en-GB" sz="1800" b="1" i="0" u="none" strike="noStrike" baseline="0" dirty="0">
                <a:solidFill>
                  <a:srgbClr val="000000"/>
                </a:solidFill>
                <a:latin typeface="AAAAAM+Arial-BoldMT"/>
              </a:rPr>
              <a:t>Movements: </a:t>
            </a:r>
            <a:r>
              <a:rPr lang="en-GB" sz="1800" b="0" i="0" u="none" strike="noStrike" baseline="0" dirty="0">
                <a:solidFill>
                  <a:srgbClr val="000000"/>
                </a:solidFill>
                <a:latin typeface="AAAAAC+ArialMT"/>
              </a:rPr>
              <a:t>One Umpire (U2/U3) FILLS the Vacancy </a:t>
            </a:r>
          </a:p>
          <a:p>
            <a:endParaRPr lang="en-GB" dirty="0">
              <a:solidFill>
                <a:srgbClr val="000000"/>
              </a:solidFill>
              <a:latin typeface="AAAAAC+ArialMT"/>
            </a:endParaRPr>
          </a:p>
          <a:p>
            <a:r>
              <a:rPr lang="en-GB" sz="1800" b="0" i="0" u="none" strike="noStrike" baseline="0" dirty="0">
                <a:solidFill>
                  <a:srgbClr val="000000"/>
                </a:solidFill>
                <a:latin typeface="AAAAAC+ArialMT"/>
              </a:rPr>
              <a:t>• PU: Stays at HP and uses PoP.</a:t>
            </a:r>
          </a:p>
          <a:p>
            <a:r>
              <a:rPr lang="en-GB" sz="1800" b="0" i="0" u="none" strike="noStrike" baseline="0" dirty="0">
                <a:solidFill>
                  <a:srgbClr val="000000"/>
                </a:solidFill>
                <a:latin typeface="AAAAAC+ArialMT"/>
              </a:rPr>
              <a:t> </a:t>
            </a:r>
          </a:p>
          <a:p>
            <a:r>
              <a:rPr lang="en-GB" sz="1800" b="0" i="0" u="none" strike="noStrike" baseline="0" dirty="0">
                <a:solidFill>
                  <a:srgbClr val="000000"/>
                </a:solidFill>
                <a:latin typeface="AAAAAC+ArialMT"/>
              </a:rPr>
              <a:t>• U1: Moves to Po1 and is the “crew saver” to use Proper Use of Eyes (PUEs) to observe all action. </a:t>
            </a:r>
          </a:p>
          <a:p>
            <a:endParaRPr lang="en-GB" sz="1800" b="0" i="0" u="none" strike="noStrike" baseline="0" dirty="0">
              <a:solidFill>
                <a:srgbClr val="000000"/>
              </a:solidFill>
              <a:latin typeface="AAAAAC+ArialMT"/>
            </a:endParaRPr>
          </a:p>
          <a:p>
            <a:r>
              <a:rPr lang="en-GB" sz="1800" b="0" i="0" u="none" strike="noStrike" baseline="0" dirty="0">
                <a:solidFill>
                  <a:srgbClr val="000000"/>
                </a:solidFill>
                <a:latin typeface="AAAAAC+ArialMT"/>
              </a:rPr>
              <a:t>• U2: Leaves to cover C/NC </a:t>
            </a:r>
            <a:r>
              <a:rPr lang="en-GB" sz="1800" b="1" i="0" u="none" strike="noStrike" baseline="0" dirty="0">
                <a:solidFill>
                  <a:srgbClr val="000000"/>
                </a:solidFill>
                <a:latin typeface="AAAAAM+Arial-BoldMT"/>
              </a:rPr>
              <a:t>OR </a:t>
            </a:r>
            <a:r>
              <a:rPr lang="en-GB" sz="1800" b="0" i="0" u="none" strike="noStrike" baseline="0" dirty="0">
                <a:solidFill>
                  <a:srgbClr val="000000"/>
                </a:solidFill>
                <a:latin typeface="AAAAAC+ArialMT"/>
              </a:rPr>
              <a:t>moves to RA to cover plays at 2B and 3B with U3 out. U2 will slip to the outside once responsibilities become singular. </a:t>
            </a:r>
          </a:p>
          <a:p>
            <a:endParaRPr lang="en-GB" sz="1800" b="0" i="0" u="none" strike="noStrike" baseline="0" dirty="0">
              <a:solidFill>
                <a:srgbClr val="000000"/>
              </a:solidFill>
              <a:latin typeface="AAAAAC+ArialMT"/>
            </a:endParaRPr>
          </a:p>
          <a:p>
            <a:r>
              <a:rPr lang="en-GB" sz="1800" b="0" i="0" u="none" strike="noStrike" baseline="0" dirty="0">
                <a:solidFill>
                  <a:srgbClr val="000000"/>
                </a:solidFill>
                <a:latin typeface="AAAAAC+ArialMT"/>
              </a:rPr>
              <a:t>• U3: Leaves to cover C/NC in AOR </a:t>
            </a:r>
            <a:r>
              <a:rPr lang="en-GB" sz="1800" b="1" i="0" u="none" strike="noStrike" baseline="0" dirty="0">
                <a:solidFill>
                  <a:srgbClr val="000000"/>
                </a:solidFill>
                <a:latin typeface="AAAAAM+Arial-BoldMT"/>
              </a:rPr>
              <a:t>OR </a:t>
            </a:r>
            <a:r>
              <a:rPr lang="en-GB" sz="1800" b="0" i="0" u="none" strike="noStrike" baseline="0" dirty="0">
                <a:solidFill>
                  <a:srgbClr val="000000"/>
                </a:solidFill>
                <a:latin typeface="AAAAAC+ArialMT"/>
              </a:rPr>
              <a:t>moves to RA to cover plays at 2B and 3B with U2 out. U3 will slip to the outside once responsibilities become singular. </a:t>
            </a:r>
            <a:endParaRPr lang="en-US" dirty="0"/>
          </a:p>
        </p:txBody>
      </p:sp>
    </p:spTree>
    <p:extLst>
      <p:ext uri="{BB962C8B-B14F-4D97-AF65-F5344CB8AC3E}">
        <p14:creationId xmlns:p14="http://schemas.microsoft.com/office/powerpoint/2010/main" val="223439601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ircle(in)">
                                      <p:cBhvr>
                                        <p:cTn id="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DC1E54-1286-E045-1913-21A78BDABC5A}"/>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A065137C-FCDE-4CE2-489B-791BE538917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B95177A6-7663-6F30-B53B-13E0F10684A3}"/>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3F4E2C1D-6B6D-4603-C4B1-4C341E94429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pic>
        <p:nvPicPr>
          <p:cNvPr id="2" name="Picture 1">
            <a:extLst>
              <a:ext uri="{FF2B5EF4-FFF2-40B4-BE49-F238E27FC236}">
                <a16:creationId xmlns:a16="http://schemas.microsoft.com/office/drawing/2014/main" id="{D9DA2669-6124-1C88-4C5B-10C154D2B167}"/>
              </a:ext>
            </a:extLst>
          </p:cNvPr>
          <p:cNvPicPr>
            <a:picLocks noChangeAspect="1"/>
          </p:cNvPicPr>
          <p:nvPr/>
        </p:nvPicPr>
        <p:blipFill>
          <a:blip r:embed="rId5"/>
          <a:stretch>
            <a:fillRect/>
          </a:stretch>
        </p:blipFill>
        <p:spPr>
          <a:xfrm rot="7972964">
            <a:off x="2657796" y="2895040"/>
            <a:ext cx="316759" cy="227724"/>
          </a:xfrm>
          <a:prstGeom prst="rect">
            <a:avLst/>
          </a:prstGeom>
        </p:spPr>
      </p:pic>
      <p:pic>
        <p:nvPicPr>
          <p:cNvPr id="4" name="Picture 3">
            <a:extLst>
              <a:ext uri="{FF2B5EF4-FFF2-40B4-BE49-F238E27FC236}">
                <a16:creationId xmlns:a16="http://schemas.microsoft.com/office/drawing/2014/main" id="{98676FFC-ED41-983C-79E0-0ACB2BA8779D}"/>
              </a:ext>
            </a:extLst>
          </p:cNvPr>
          <p:cNvPicPr>
            <a:picLocks noChangeAspect="1"/>
          </p:cNvPicPr>
          <p:nvPr/>
        </p:nvPicPr>
        <p:blipFill>
          <a:blip r:embed="rId5"/>
          <a:stretch>
            <a:fillRect/>
          </a:stretch>
        </p:blipFill>
        <p:spPr>
          <a:xfrm rot="9938145">
            <a:off x="5351348" y="317515"/>
            <a:ext cx="316759" cy="227724"/>
          </a:xfrm>
          <a:prstGeom prst="rect">
            <a:avLst/>
          </a:prstGeom>
        </p:spPr>
      </p:pic>
      <p:pic>
        <p:nvPicPr>
          <p:cNvPr id="6" name="Picture 5">
            <a:extLst>
              <a:ext uri="{FF2B5EF4-FFF2-40B4-BE49-F238E27FC236}">
                <a16:creationId xmlns:a16="http://schemas.microsoft.com/office/drawing/2014/main" id="{BA58AB89-ADD8-6568-5428-54B8EB81B2F1}"/>
              </a:ext>
            </a:extLst>
          </p:cNvPr>
          <p:cNvPicPr>
            <a:picLocks noChangeAspect="1"/>
          </p:cNvPicPr>
          <p:nvPr/>
        </p:nvPicPr>
        <p:blipFill>
          <a:blip r:embed="rId5"/>
          <a:stretch>
            <a:fillRect/>
          </a:stretch>
        </p:blipFill>
        <p:spPr>
          <a:xfrm rot="13453942">
            <a:off x="9018242" y="2922040"/>
            <a:ext cx="316759" cy="227724"/>
          </a:xfrm>
          <a:prstGeom prst="rect">
            <a:avLst/>
          </a:prstGeom>
        </p:spPr>
      </p:pic>
      <p:pic>
        <p:nvPicPr>
          <p:cNvPr id="7" name="Picture 6">
            <a:extLst>
              <a:ext uri="{FF2B5EF4-FFF2-40B4-BE49-F238E27FC236}">
                <a16:creationId xmlns:a16="http://schemas.microsoft.com/office/drawing/2014/main" id="{91A2A5EC-422F-4588-83CE-6317FA30E1AE}"/>
              </a:ext>
            </a:extLst>
          </p:cNvPr>
          <p:cNvPicPr>
            <a:picLocks noChangeAspect="1"/>
          </p:cNvPicPr>
          <p:nvPr/>
        </p:nvPicPr>
        <p:blipFill>
          <a:blip r:embed="rId5"/>
          <a:stretch>
            <a:fillRect/>
          </a:stretch>
        </p:blipFill>
        <p:spPr>
          <a:xfrm>
            <a:off x="5858105" y="6417593"/>
            <a:ext cx="316759" cy="227724"/>
          </a:xfrm>
          <a:prstGeom prst="rect">
            <a:avLst/>
          </a:prstGeom>
        </p:spPr>
      </p:pic>
      <p:sp>
        <p:nvSpPr>
          <p:cNvPr id="8" name="Rectangle 7">
            <a:extLst>
              <a:ext uri="{FF2B5EF4-FFF2-40B4-BE49-F238E27FC236}">
                <a16:creationId xmlns:a16="http://schemas.microsoft.com/office/drawing/2014/main" id="{80737EFC-0DFF-25CC-06BB-030998122ED4}"/>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7EE3561-A6F0-76BC-2B3C-BD47982E2222}"/>
              </a:ext>
            </a:extLst>
          </p:cNvPr>
          <p:cNvSpPr/>
          <p:nvPr/>
        </p:nvSpPr>
        <p:spPr>
          <a:xfrm rot="13529820">
            <a:off x="2490013" y="5291896"/>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ubtitle 2">
            <a:extLst>
              <a:ext uri="{FF2B5EF4-FFF2-40B4-BE49-F238E27FC236}">
                <a16:creationId xmlns:a16="http://schemas.microsoft.com/office/drawing/2014/main" id="{2337FE49-DF9E-AA93-6A92-683EAFE5742D}"/>
              </a:ext>
            </a:extLst>
          </p:cNvPr>
          <p:cNvSpPr txBox="1">
            <a:spLocks/>
          </p:cNvSpPr>
          <p:nvPr/>
        </p:nvSpPr>
        <p:spPr>
          <a:xfrm>
            <a:off x="9757459" y="548944"/>
            <a:ext cx="1970716" cy="453709"/>
          </a:xfrm>
          <a:prstGeom prst="rect">
            <a:avLst/>
          </a:prstGeom>
          <a:solidFill>
            <a:schemeClr val="bg1"/>
          </a:solidFill>
          <a:ln w="38100">
            <a:solidFill>
              <a:srgbClr val="FF0000"/>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000" b="1" u="none" strike="noStrike" baseline="0" dirty="0">
                <a:solidFill>
                  <a:srgbClr val="000000"/>
                </a:solidFill>
              </a:rPr>
              <a:t>U2 Out</a:t>
            </a:r>
            <a:endParaRPr lang="en-US" sz="2000" b="1" dirty="0"/>
          </a:p>
        </p:txBody>
      </p:sp>
      <p:sp>
        <p:nvSpPr>
          <p:cNvPr id="13" name="Subtitle 2">
            <a:extLst>
              <a:ext uri="{FF2B5EF4-FFF2-40B4-BE49-F238E27FC236}">
                <a16:creationId xmlns:a16="http://schemas.microsoft.com/office/drawing/2014/main" id="{09807D7A-3FCC-6E24-967D-E56E29DE1D97}"/>
              </a:ext>
            </a:extLst>
          </p:cNvPr>
          <p:cNvSpPr txBox="1">
            <a:spLocks/>
          </p:cNvSpPr>
          <p:nvPr/>
        </p:nvSpPr>
        <p:spPr>
          <a:xfrm>
            <a:off x="1270624" y="287070"/>
            <a:ext cx="3294749" cy="455051"/>
          </a:xfrm>
          <a:prstGeom prst="rect">
            <a:avLst/>
          </a:prstGeom>
          <a:solidFill>
            <a:schemeClr val="bg1"/>
          </a:solidFill>
          <a:ln w="38100">
            <a:solidFill>
              <a:srgbClr val="FF0000"/>
            </a:solidFill>
          </a:ln>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000" b="1" dirty="0">
                <a:solidFill>
                  <a:srgbClr val="000000"/>
                </a:solidFill>
              </a:rPr>
              <a:t>Fill Rotation</a:t>
            </a:r>
            <a:endParaRPr lang="en-US" sz="4000" b="1" dirty="0"/>
          </a:p>
        </p:txBody>
      </p:sp>
      <p:sp>
        <p:nvSpPr>
          <p:cNvPr id="10" name="Rectangle 9">
            <a:extLst>
              <a:ext uri="{FF2B5EF4-FFF2-40B4-BE49-F238E27FC236}">
                <a16:creationId xmlns:a16="http://schemas.microsoft.com/office/drawing/2014/main" id="{DDC3AB83-D2CD-C9F5-E83F-0CFC80AA3B82}"/>
              </a:ext>
            </a:extLst>
          </p:cNvPr>
          <p:cNvSpPr/>
          <p:nvPr/>
        </p:nvSpPr>
        <p:spPr>
          <a:xfrm>
            <a:off x="9789346" y="3669175"/>
            <a:ext cx="2010322" cy="2268638"/>
          </a:xfrm>
          <a:prstGeom prst="rect">
            <a:avLst/>
          </a:prstGeom>
          <a:solidFill>
            <a:schemeClr val="accent6">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600" b="1" dirty="0">
                <a:solidFill>
                  <a:schemeClr val="tx1"/>
                </a:solidFill>
              </a:rPr>
              <a:t>U2 </a:t>
            </a:r>
          </a:p>
          <a:p>
            <a:pPr algn="ctr"/>
            <a:r>
              <a:rPr lang="en-GB" sz="3600" b="1" dirty="0">
                <a:solidFill>
                  <a:schemeClr val="tx1"/>
                </a:solidFill>
              </a:rPr>
              <a:t>Out for </a:t>
            </a:r>
          </a:p>
          <a:p>
            <a:pPr algn="ctr"/>
            <a:r>
              <a:rPr lang="en-GB" sz="3600" b="1" dirty="0">
                <a:solidFill>
                  <a:schemeClr val="tx1"/>
                </a:solidFill>
              </a:rPr>
              <a:t>C / NC</a:t>
            </a:r>
            <a:endParaRPr lang="en-US" sz="3600" b="1" dirty="0">
              <a:solidFill>
                <a:schemeClr val="tx1"/>
              </a:solidFill>
            </a:endParaRPr>
          </a:p>
        </p:txBody>
      </p:sp>
    </p:spTree>
    <p:extLst>
      <p:ext uri="{BB962C8B-B14F-4D97-AF65-F5344CB8AC3E}">
        <p14:creationId xmlns:p14="http://schemas.microsoft.com/office/powerpoint/2010/main" val="91366890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circle(in)">
                                      <p:cBhvr>
                                        <p:cTn id="10"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0"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C59D6F-FFC6-1476-5AD7-EE5F51475B99}"/>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0BD41EB8-6C38-448C-1054-66DE081C7F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B5C9135F-882E-0FA3-09C3-5210DE0297F0}"/>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E3E362B6-E02A-986F-FCAD-CC970C42B7A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pic>
        <p:nvPicPr>
          <p:cNvPr id="2" name="Picture 1">
            <a:extLst>
              <a:ext uri="{FF2B5EF4-FFF2-40B4-BE49-F238E27FC236}">
                <a16:creationId xmlns:a16="http://schemas.microsoft.com/office/drawing/2014/main" id="{94383ED0-06B3-8E05-3ABD-D3B7F51BFBAC}"/>
              </a:ext>
            </a:extLst>
          </p:cNvPr>
          <p:cNvPicPr>
            <a:picLocks noChangeAspect="1"/>
          </p:cNvPicPr>
          <p:nvPr/>
        </p:nvPicPr>
        <p:blipFill>
          <a:blip r:embed="rId5"/>
          <a:stretch>
            <a:fillRect/>
          </a:stretch>
        </p:blipFill>
        <p:spPr>
          <a:xfrm rot="19080537">
            <a:off x="5328507" y="2434549"/>
            <a:ext cx="316759" cy="227724"/>
          </a:xfrm>
          <a:prstGeom prst="rect">
            <a:avLst/>
          </a:prstGeom>
        </p:spPr>
      </p:pic>
      <p:pic>
        <p:nvPicPr>
          <p:cNvPr id="4" name="Picture 3">
            <a:extLst>
              <a:ext uri="{FF2B5EF4-FFF2-40B4-BE49-F238E27FC236}">
                <a16:creationId xmlns:a16="http://schemas.microsoft.com/office/drawing/2014/main" id="{35479916-3BB6-7C3F-46B0-FDF75EDBB1F5}"/>
              </a:ext>
            </a:extLst>
          </p:cNvPr>
          <p:cNvPicPr>
            <a:picLocks noChangeAspect="1"/>
          </p:cNvPicPr>
          <p:nvPr/>
        </p:nvPicPr>
        <p:blipFill>
          <a:blip r:embed="rId5"/>
          <a:stretch>
            <a:fillRect/>
          </a:stretch>
        </p:blipFill>
        <p:spPr>
          <a:xfrm rot="21180941">
            <a:off x="5351348" y="317515"/>
            <a:ext cx="316759" cy="227724"/>
          </a:xfrm>
          <a:prstGeom prst="rect">
            <a:avLst/>
          </a:prstGeom>
        </p:spPr>
      </p:pic>
      <p:pic>
        <p:nvPicPr>
          <p:cNvPr id="6" name="Picture 5">
            <a:extLst>
              <a:ext uri="{FF2B5EF4-FFF2-40B4-BE49-F238E27FC236}">
                <a16:creationId xmlns:a16="http://schemas.microsoft.com/office/drawing/2014/main" id="{6E7520D3-E53F-866C-6F42-A29C5219B0A3}"/>
              </a:ext>
            </a:extLst>
          </p:cNvPr>
          <p:cNvPicPr>
            <a:picLocks noChangeAspect="1"/>
          </p:cNvPicPr>
          <p:nvPr/>
        </p:nvPicPr>
        <p:blipFill>
          <a:blip r:embed="rId5"/>
          <a:stretch>
            <a:fillRect/>
          </a:stretch>
        </p:blipFill>
        <p:spPr>
          <a:xfrm rot="17816111">
            <a:off x="8827468" y="3711450"/>
            <a:ext cx="316759" cy="227724"/>
          </a:xfrm>
          <a:prstGeom prst="rect">
            <a:avLst/>
          </a:prstGeom>
        </p:spPr>
      </p:pic>
      <p:pic>
        <p:nvPicPr>
          <p:cNvPr id="7" name="Picture 6">
            <a:extLst>
              <a:ext uri="{FF2B5EF4-FFF2-40B4-BE49-F238E27FC236}">
                <a16:creationId xmlns:a16="http://schemas.microsoft.com/office/drawing/2014/main" id="{1A9476AE-33C4-2F4C-7873-1A77AC6BE44B}"/>
              </a:ext>
            </a:extLst>
          </p:cNvPr>
          <p:cNvPicPr>
            <a:picLocks noChangeAspect="1"/>
          </p:cNvPicPr>
          <p:nvPr/>
        </p:nvPicPr>
        <p:blipFill>
          <a:blip r:embed="rId5"/>
          <a:stretch>
            <a:fillRect/>
          </a:stretch>
        </p:blipFill>
        <p:spPr>
          <a:xfrm>
            <a:off x="5858105" y="6417593"/>
            <a:ext cx="316759" cy="227724"/>
          </a:xfrm>
          <a:prstGeom prst="rect">
            <a:avLst/>
          </a:prstGeom>
        </p:spPr>
      </p:pic>
      <p:sp>
        <p:nvSpPr>
          <p:cNvPr id="8" name="Rectangle 7">
            <a:extLst>
              <a:ext uri="{FF2B5EF4-FFF2-40B4-BE49-F238E27FC236}">
                <a16:creationId xmlns:a16="http://schemas.microsoft.com/office/drawing/2014/main" id="{F013D7C9-3E6D-9529-3A3E-98022D7A3028}"/>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A9DCEC5-97F6-E99D-F496-6264E7DD5C53}"/>
              </a:ext>
            </a:extLst>
          </p:cNvPr>
          <p:cNvSpPr/>
          <p:nvPr/>
        </p:nvSpPr>
        <p:spPr>
          <a:xfrm rot="13529820">
            <a:off x="2490013" y="5291896"/>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ubtitle 2">
            <a:extLst>
              <a:ext uri="{FF2B5EF4-FFF2-40B4-BE49-F238E27FC236}">
                <a16:creationId xmlns:a16="http://schemas.microsoft.com/office/drawing/2014/main" id="{F8A2B5AD-B4E1-6317-CF4A-5C81BE545D4B}"/>
              </a:ext>
            </a:extLst>
          </p:cNvPr>
          <p:cNvSpPr txBox="1">
            <a:spLocks/>
          </p:cNvSpPr>
          <p:nvPr/>
        </p:nvSpPr>
        <p:spPr>
          <a:xfrm>
            <a:off x="9757459" y="548944"/>
            <a:ext cx="1970716" cy="453709"/>
          </a:xfrm>
          <a:prstGeom prst="rect">
            <a:avLst/>
          </a:prstGeom>
          <a:solidFill>
            <a:schemeClr val="bg1"/>
          </a:solidFill>
          <a:ln w="38100">
            <a:solidFill>
              <a:srgbClr val="FF0000"/>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000" b="1" u="none" strike="noStrike" baseline="0" dirty="0">
                <a:solidFill>
                  <a:srgbClr val="000000"/>
                </a:solidFill>
              </a:rPr>
              <a:t>U2 Out</a:t>
            </a:r>
            <a:endParaRPr lang="en-US" sz="2000" b="1" dirty="0"/>
          </a:p>
        </p:txBody>
      </p:sp>
      <p:sp>
        <p:nvSpPr>
          <p:cNvPr id="13" name="Subtitle 2">
            <a:extLst>
              <a:ext uri="{FF2B5EF4-FFF2-40B4-BE49-F238E27FC236}">
                <a16:creationId xmlns:a16="http://schemas.microsoft.com/office/drawing/2014/main" id="{2D2066DF-F3C2-59CA-10F0-6522A41E0C02}"/>
              </a:ext>
            </a:extLst>
          </p:cNvPr>
          <p:cNvSpPr txBox="1">
            <a:spLocks/>
          </p:cNvSpPr>
          <p:nvPr/>
        </p:nvSpPr>
        <p:spPr>
          <a:xfrm>
            <a:off x="1270624" y="287070"/>
            <a:ext cx="3294749" cy="455051"/>
          </a:xfrm>
          <a:prstGeom prst="rect">
            <a:avLst/>
          </a:prstGeom>
          <a:solidFill>
            <a:schemeClr val="bg1"/>
          </a:solidFill>
          <a:ln w="38100">
            <a:solidFill>
              <a:srgbClr val="FF0000"/>
            </a:solidFill>
          </a:ln>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000" b="1" dirty="0">
                <a:solidFill>
                  <a:srgbClr val="000000"/>
                </a:solidFill>
              </a:rPr>
              <a:t>Fill Rotation</a:t>
            </a:r>
            <a:endParaRPr lang="en-US" sz="4000" b="1" dirty="0"/>
          </a:p>
        </p:txBody>
      </p:sp>
      <p:sp>
        <p:nvSpPr>
          <p:cNvPr id="10" name="Arrow: Right 9">
            <a:extLst>
              <a:ext uri="{FF2B5EF4-FFF2-40B4-BE49-F238E27FC236}">
                <a16:creationId xmlns:a16="http://schemas.microsoft.com/office/drawing/2014/main" id="{646EEE42-0664-BD8C-3588-06214915A021}"/>
              </a:ext>
            </a:extLst>
          </p:cNvPr>
          <p:cNvSpPr/>
          <p:nvPr/>
        </p:nvSpPr>
        <p:spPr>
          <a:xfrm rot="13210186">
            <a:off x="4971899" y="193662"/>
            <a:ext cx="379628" cy="92757"/>
          </a:xfrm>
          <a:prstGeom prst="rightArrow">
            <a:avLst/>
          </a:prstGeom>
          <a:solidFill>
            <a:srgbClr val="CC1825"/>
          </a:solidFill>
          <a:ln>
            <a:solidFill>
              <a:srgbClr val="CC182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Right 13">
            <a:extLst>
              <a:ext uri="{FF2B5EF4-FFF2-40B4-BE49-F238E27FC236}">
                <a16:creationId xmlns:a16="http://schemas.microsoft.com/office/drawing/2014/main" id="{CA1449C6-798E-5351-1D9A-0CA4F014F23F}"/>
              </a:ext>
            </a:extLst>
          </p:cNvPr>
          <p:cNvSpPr/>
          <p:nvPr/>
        </p:nvSpPr>
        <p:spPr>
          <a:xfrm rot="19052064">
            <a:off x="5676713" y="166828"/>
            <a:ext cx="379628" cy="92757"/>
          </a:xfrm>
          <a:prstGeom prst="rightArrow">
            <a:avLst/>
          </a:prstGeom>
          <a:solidFill>
            <a:srgbClr val="CC1825"/>
          </a:solidFill>
          <a:ln>
            <a:solidFill>
              <a:srgbClr val="CC182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Right 14">
            <a:extLst>
              <a:ext uri="{FF2B5EF4-FFF2-40B4-BE49-F238E27FC236}">
                <a16:creationId xmlns:a16="http://schemas.microsoft.com/office/drawing/2014/main" id="{DD332726-B9E0-48B8-0247-A6FBF5E80528}"/>
              </a:ext>
            </a:extLst>
          </p:cNvPr>
          <p:cNvSpPr/>
          <p:nvPr/>
        </p:nvSpPr>
        <p:spPr>
          <a:xfrm rot="9473226">
            <a:off x="4414828" y="2841218"/>
            <a:ext cx="734319" cy="93831"/>
          </a:xfrm>
          <a:prstGeom prst="rightArrow">
            <a:avLst/>
          </a:prstGeom>
          <a:solidFill>
            <a:srgbClr val="CC1825"/>
          </a:solidFill>
          <a:ln>
            <a:solidFill>
              <a:srgbClr val="CC182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Right 15">
            <a:extLst>
              <a:ext uri="{FF2B5EF4-FFF2-40B4-BE49-F238E27FC236}">
                <a16:creationId xmlns:a16="http://schemas.microsoft.com/office/drawing/2014/main" id="{64CFC37D-FEC5-EFED-77CA-8FA968AC1B32}"/>
              </a:ext>
            </a:extLst>
          </p:cNvPr>
          <p:cNvSpPr/>
          <p:nvPr/>
        </p:nvSpPr>
        <p:spPr>
          <a:xfrm rot="17502333">
            <a:off x="5435987" y="1902820"/>
            <a:ext cx="760649" cy="59488"/>
          </a:xfrm>
          <a:prstGeom prst="rightArrow">
            <a:avLst/>
          </a:prstGeom>
          <a:solidFill>
            <a:srgbClr val="CC1825"/>
          </a:solidFill>
          <a:ln>
            <a:solidFill>
              <a:srgbClr val="CC182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A59238A4-13E3-3DF7-098A-A7713E9CD7F6}"/>
              </a:ext>
            </a:extLst>
          </p:cNvPr>
          <p:cNvSpPr/>
          <p:nvPr/>
        </p:nvSpPr>
        <p:spPr>
          <a:xfrm>
            <a:off x="9789346" y="3669175"/>
            <a:ext cx="2010322" cy="2268638"/>
          </a:xfrm>
          <a:prstGeom prst="rect">
            <a:avLst/>
          </a:prstGeom>
          <a:solidFill>
            <a:schemeClr val="accent6">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600" b="1" dirty="0">
                <a:solidFill>
                  <a:schemeClr val="tx1"/>
                </a:solidFill>
              </a:rPr>
              <a:t>U2 </a:t>
            </a:r>
          </a:p>
          <a:p>
            <a:pPr algn="ctr"/>
            <a:r>
              <a:rPr lang="en-GB" sz="3600" b="1" dirty="0">
                <a:solidFill>
                  <a:schemeClr val="tx1"/>
                </a:solidFill>
              </a:rPr>
              <a:t>Out for </a:t>
            </a:r>
          </a:p>
          <a:p>
            <a:pPr algn="ctr"/>
            <a:r>
              <a:rPr lang="en-GB" sz="3600" b="1" dirty="0">
                <a:solidFill>
                  <a:schemeClr val="tx1"/>
                </a:solidFill>
              </a:rPr>
              <a:t>C / NC</a:t>
            </a:r>
            <a:endParaRPr lang="en-US" sz="3600" b="1" dirty="0">
              <a:solidFill>
                <a:schemeClr val="tx1"/>
              </a:solidFill>
            </a:endParaRPr>
          </a:p>
        </p:txBody>
      </p:sp>
    </p:spTree>
    <p:extLst>
      <p:ext uri="{BB962C8B-B14F-4D97-AF65-F5344CB8AC3E}">
        <p14:creationId xmlns:p14="http://schemas.microsoft.com/office/powerpoint/2010/main" val="178601117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A31093-EC07-92EF-4F95-BF7967ECCD26}"/>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B96AC374-9338-4E85-91B6-24F8F520EE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CA0D5977-23BE-F6D7-86FC-DE9D673EF16A}"/>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8C0DA3B8-313B-7C72-9CDE-B4369785189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sp>
        <p:nvSpPr>
          <p:cNvPr id="2" name="Rectangle 1">
            <a:extLst>
              <a:ext uri="{FF2B5EF4-FFF2-40B4-BE49-F238E27FC236}">
                <a16:creationId xmlns:a16="http://schemas.microsoft.com/office/drawing/2014/main" id="{79D7A354-B03B-0AF1-4907-71B4F335E384}"/>
              </a:ext>
            </a:extLst>
          </p:cNvPr>
          <p:cNvSpPr/>
          <p:nvPr/>
        </p:nvSpPr>
        <p:spPr>
          <a:xfrm rot="2707398">
            <a:off x="1881809" y="5102087"/>
            <a:ext cx="2001078" cy="60297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F553EA7E-E60D-39DA-0415-DE14300AB682}"/>
              </a:ext>
            </a:extLst>
          </p:cNvPr>
          <p:cNvSpPr/>
          <p:nvPr/>
        </p:nvSpPr>
        <p:spPr>
          <a:xfrm rot="2809400">
            <a:off x="2491407" y="5320749"/>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FBBA2D78-670E-F3C0-493B-95E86F46D094}"/>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ubtitle 2">
            <a:extLst>
              <a:ext uri="{FF2B5EF4-FFF2-40B4-BE49-F238E27FC236}">
                <a16:creationId xmlns:a16="http://schemas.microsoft.com/office/drawing/2014/main" id="{2BF16E5A-541D-0832-A1B7-ADDC287D51EB}"/>
              </a:ext>
            </a:extLst>
          </p:cNvPr>
          <p:cNvSpPr txBox="1">
            <a:spLocks/>
          </p:cNvSpPr>
          <p:nvPr/>
        </p:nvSpPr>
        <p:spPr>
          <a:xfrm>
            <a:off x="9939129" y="547639"/>
            <a:ext cx="1860539" cy="207734"/>
          </a:xfrm>
          <a:prstGeom prst="rect">
            <a:avLst/>
          </a:prstGeom>
          <a:solidFill>
            <a:schemeClr val="bg1"/>
          </a:solidFill>
          <a:ln w="38100">
            <a:solidFill>
              <a:srgbClr val="FF0000"/>
            </a:solidFill>
          </a:ln>
        </p:spPr>
        <p:txBody>
          <a:bodyPr vert="horz" lIns="91440" tIns="45720" rIns="91440" bIns="45720" rtlCol="0">
            <a:normAutofit fontScale="4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400" b="1" u="none" strike="noStrike" baseline="0" dirty="0">
                <a:solidFill>
                  <a:srgbClr val="000000"/>
                </a:solidFill>
                <a:latin typeface="AAAAAR+Arial-ItalicMT"/>
              </a:rPr>
              <a:t>PHILOSOPHY</a:t>
            </a:r>
            <a:endParaRPr lang="en-US" b="1" dirty="0"/>
          </a:p>
        </p:txBody>
      </p:sp>
      <p:sp>
        <p:nvSpPr>
          <p:cNvPr id="8" name="TextBox 7">
            <a:extLst>
              <a:ext uri="{FF2B5EF4-FFF2-40B4-BE49-F238E27FC236}">
                <a16:creationId xmlns:a16="http://schemas.microsoft.com/office/drawing/2014/main" id="{DAD4EB0B-9EBC-6848-B00D-34620ACD63E8}"/>
              </a:ext>
            </a:extLst>
          </p:cNvPr>
          <p:cNvSpPr txBox="1"/>
          <p:nvPr/>
        </p:nvSpPr>
        <p:spPr>
          <a:xfrm>
            <a:off x="1490472" y="721945"/>
            <a:ext cx="8915400" cy="6278642"/>
          </a:xfrm>
          <a:prstGeom prst="rect">
            <a:avLst/>
          </a:prstGeom>
          <a:solidFill>
            <a:schemeClr val="accent3">
              <a:lumMod val="20000"/>
              <a:lumOff val="80000"/>
            </a:schemeClr>
          </a:solidFill>
        </p:spPr>
        <p:txBody>
          <a:bodyPr wrap="square" rtlCol="0">
            <a:spAutoFit/>
          </a:bodyPr>
          <a:lstStyle/>
          <a:p>
            <a:r>
              <a:rPr lang="en-GB" sz="1800" b="0" i="1" u="none" strike="noStrike" baseline="0" dirty="0">
                <a:solidFill>
                  <a:srgbClr val="000000"/>
                </a:solidFill>
                <a:latin typeface="AAAAAR+Arial-ItalicMT"/>
              </a:rPr>
              <a:t>PHILOSOPHY </a:t>
            </a:r>
          </a:p>
          <a:p>
            <a:endParaRPr lang="en-GB" i="1" dirty="0">
              <a:solidFill>
                <a:srgbClr val="000000"/>
              </a:solidFill>
              <a:latin typeface="AAAAAR+Arial-ItalicMT"/>
            </a:endParaRPr>
          </a:p>
          <a:p>
            <a:pPr marL="342900" indent="-342900">
              <a:buAutoNum type="arabicPeriod"/>
            </a:pPr>
            <a:r>
              <a:rPr lang="en-GB" sz="1800" b="1" i="0" u="none" strike="noStrike" baseline="0" dirty="0">
                <a:solidFill>
                  <a:schemeClr val="tx1">
                    <a:lumMod val="50000"/>
                    <a:lumOff val="50000"/>
                  </a:schemeClr>
                </a:solidFill>
                <a:latin typeface="AAAAAM+Arial-BoldMT"/>
              </a:rPr>
              <a:t>Front load umpires </a:t>
            </a:r>
            <a:r>
              <a:rPr lang="en-GB" sz="1800" i="0" u="none" strike="noStrike" baseline="0" dirty="0">
                <a:solidFill>
                  <a:schemeClr val="tx1">
                    <a:lumMod val="50000"/>
                    <a:lumOff val="50000"/>
                  </a:schemeClr>
                </a:solidFill>
                <a:latin typeface="AAAAAC+ArialMT"/>
              </a:rPr>
              <a:t>ahead of the runners and plays whenever possible utilizing rotations.</a:t>
            </a:r>
            <a:r>
              <a:rPr lang="en-GB" sz="1800" i="0" u="none" strike="noStrike" baseline="0" dirty="0">
                <a:solidFill>
                  <a:srgbClr val="000000"/>
                </a:solidFill>
                <a:latin typeface="AAAAAC+ArialMT"/>
              </a:rPr>
              <a:t> </a:t>
            </a:r>
          </a:p>
          <a:p>
            <a:pPr marL="342900" indent="-342900">
              <a:buAutoNum type="arabicPeriod"/>
            </a:pPr>
            <a:endParaRPr lang="en-GB" sz="1800" b="1" i="0" u="none" strike="noStrike" baseline="0" dirty="0">
              <a:solidFill>
                <a:srgbClr val="000000"/>
              </a:solidFill>
              <a:latin typeface="AAAAAC+ArialMT"/>
            </a:endParaRPr>
          </a:p>
          <a:p>
            <a:pPr marL="342900" indent="-342900">
              <a:buAutoNum type="arabicPeriod"/>
            </a:pPr>
            <a:r>
              <a:rPr lang="en-GB" sz="3200" b="1" i="0" u="none" strike="noStrike" baseline="0" dirty="0">
                <a:solidFill>
                  <a:srgbClr val="000000"/>
                </a:solidFill>
                <a:latin typeface="AAAAAC+ArialMT"/>
              </a:rPr>
              <a:t>Assign responsibilities </a:t>
            </a:r>
            <a:r>
              <a:rPr lang="en-GB" sz="3200" i="0" u="none" strike="noStrike" baseline="0" dirty="0">
                <a:solidFill>
                  <a:srgbClr val="000000"/>
                </a:solidFill>
                <a:latin typeface="AAAAAC+ArialMT"/>
              </a:rPr>
              <a:t>and rotations to cover the plays with the </a:t>
            </a:r>
            <a:r>
              <a:rPr lang="en-GB" sz="3200" i="0" u="none" strike="noStrike" baseline="0" dirty="0">
                <a:solidFill>
                  <a:srgbClr val="000000"/>
                </a:solidFill>
                <a:latin typeface="AAAAAM+Arial-BoldMT"/>
              </a:rPr>
              <a:t>highest probabilities in order of priority. </a:t>
            </a:r>
          </a:p>
          <a:p>
            <a:pPr marL="342900" indent="-342900">
              <a:buAutoNum type="arabicPeriod"/>
            </a:pPr>
            <a:endParaRPr lang="en-GB" sz="1800" b="1" i="0" u="none" strike="noStrike" baseline="0" dirty="0">
              <a:solidFill>
                <a:srgbClr val="000000"/>
              </a:solidFill>
              <a:latin typeface="AAAAAC+ArialMT"/>
            </a:endParaRPr>
          </a:p>
          <a:p>
            <a:pPr marL="342900" indent="-342900">
              <a:buAutoNum type="arabicPeriod"/>
            </a:pPr>
            <a:r>
              <a:rPr lang="en-GB" sz="1800" b="1" i="0" u="none" strike="noStrike" baseline="0" dirty="0">
                <a:solidFill>
                  <a:schemeClr val="accent3">
                    <a:lumMod val="20000"/>
                    <a:lumOff val="80000"/>
                  </a:schemeClr>
                </a:solidFill>
                <a:latin typeface="AAAAAC+ArialMT"/>
              </a:rPr>
              <a:t>When assigned to </a:t>
            </a:r>
            <a:r>
              <a:rPr lang="en-GB" sz="1800" b="1" i="0" u="none" strike="noStrike" baseline="0" dirty="0">
                <a:solidFill>
                  <a:schemeClr val="accent3">
                    <a:lumMod val="20000"/>
                    <a:lumOff val="80000"/>
                  </a:schemeClr>
                </a:solidFill>
                <a:latin typeface="AAAAAM+Arial-BoldMT"/>
              </a:rPr>
              <a:t>cover multiple bases in rotation</a:t>
            </a:r>
            <a:r>
              <a:rPr lang="en-GB" sz="1800" i="0" u="none" strike="noStrike" baseline="0" dirty="0">
                <a:solidFill>
                  <a:schemeClr val="accent3">
                    <a:lumMod val="20000"/>
                    <a:lumOff val="80000"/>
                  </a:schemeClr>
                </a:solidFill>
                <a:latin typeface="AAAAAC+ArialMT"/>
              </a:rPr>
              <a:t>, the umpire must let the ball take them to the play. The umpire must remember </a:t>
            </a:r>
            <a:r>
              <a:rPr lang="en-GB" sz="1800" i="0" u="none" strike="noStrike" baseline="0" dirty="0">
                <a:solidFill>
                  <a:schemeClr val="accent3">
                    <a:lumMod val="20000"/>
                    <a:lumOff val="80000"/>
                  </a:schemeClr>
                </a:solidFill>
                <a:latin typeface="AAAAAM+Arial-BoldMT"/>
              </a:rPr>
              <a:t>not to overcompensate </a:t>
            </a:r>
            <a:r>
              <a:rPr lang="en-GB" sz="1800" i="0" u="none" strike="noStrike" baseline="0" dirty="0">
                <a:solidFill>
                  <a:schemeClr val="accent3">
                    <a:lumMod val="20000"/>
                    <a:lumOff val="80000"/>
                  </a:schemeClr>
                </a:solidFill>
                <a:latin typeface="AAAAAC+ArialMT"/>
              </a:rPr>
              <a:t>their position should they be required to make a call on a subsequent play at another assigned base. </a:t>
            </a:r>
          </a:p>
          <a:p>
            <a:pPr marL="342900" indent="-342900">
              <a:buAutoNum type="arabicPeriod"/>
            </a:pPr>
            <a:endParaRPr lang="en-GB" sz="1800" b="1" i="0" u="none" strike="noStrike" baseline="0" dirty="0">
              <a:solidFill>
                <a:schemeClr val="accent3">
                  <a:lumMod val="20000"/>
                  <a:lumOff val="80000"/>
                </a:schemeClr>
              </a:solidFill>
              <a:latin typeface="AAAAAM+Arial-BoldMT"/>
            </a:endParaRPr>
          </a:p>
          <a:p>
            <a:pPr marL="342900" indent="-342900">
              <a:buAutoNum type="arabicPeriod"/>
            </a:pPr>
            <a:r>
              <a:rPr lang="en-GB" sz="1800" b="1" i="0" u="none" strike="noStrike" baseline="0" dirty="0">
                <a:solidFill>
                  <a:schemeClr val="accent3">
                    <a:lumMod val="20000"/>
                    <a:lumOff val="80000"/>
                  </a:schemeClr>
                </a:solidFill>
                <a:latin typeface="AAAAAM+Arial-BoldMT"/>
              </a:rPr>
              <a:t>Prioritize freedom of movement </a:t>
            </a:r>
            <a:r>
              <a:rPr lang="en-GB" sz="1800" b="0" i="0" u="none" strike="noStrike" baseline="0" dirty="0">
                <a:solidFill>
                  <a:schemeClr val="accent3">
                    <a:lumMod val="20000"/>
                    <a:lumOff val="80000"/>
                  </a:schemeClr>
                </a:solidFill>
                <a:latin typeface="AAAAAC+ArialMT"/>
              </a:rPr>
              <a:t>for fielders and runners so that umpires do not hinder any play as a result of their positioning or rotations. When assigned to cover a single base, this may require U1 / U3 to move into foul territory to observe playing action and adjust their position should a “play” (ball and runner coming together) develop. </a:t>
            </a:r>
          </a:p>
          <a:p>
            <a:pPr marL="342900" indent="-342900">
              <a:buAutoNum type="arabicPeriod"/>
            </a:pPr>
            <a:endParaRPr lang="en-GB" sz="1800" b="1" i="0" u="none" strike="noStrike" baseline="0" dirty="0">
              <a:solidFill>
                <a:schemeClr val="accent3">
                  <a:lumMod val="20000"/>
                  <a:lumOff val="80000"/>
                </a:schemeClr>
              </a:solidFill>
              <a:latin typeface="AAAAAM+Arial-BoldMT"/>
            </a:endParaRPr>
          </a:p>
          <a:p>
            <a:pPr marL="342900" indent="-342900">
              <a:buAutoNum type="arabicPeriod"/>
            </a:pPr>
            <a:r>
              <a:rPr lang="en-GB" sz="1800" b="1" i="0" u="none" strike="noStrike" baseline="0" dirty="0">
                <a:solidFill>
                  <a:schemeClr val="accent3">
                    <a:lumMod val="20000"/>
                    <a:lumOff val="80000"/>
                  </a:schemeClr>
                </a:solidFill>
                <a:latin typeface="AAAAAM+Arial-BoldMT"/>
              </a:rPr>
              <a:t>Umpire Communication </a:t>
            </a:r>
            <a:r>
              <a:rPr lang="en-GB" sz="1800" b="0" i="0" u="none" strike="noStrike" baseline="0" dirty="0">
                <a:solidFill>
                  <a:schemeClr val="accent3">
                    <a:lumMod val="20000"/>
                    <a:lumOff val="80000"/>
                  </a:schemeClr>
                </a:solidFill>
                <a:latin typeface="AAAAAC+ArialMT"/>
              </a:rPr>
              <a:t>is imperative to ensure proper coverage and rotations. Communication must occur early and continuously throughout the development of the play. Communication should be both audible and visual. </a:t>
            </a:r>
            <a:endParaRPr lang="en-US" dirty="0">
              <a:solidFill>
                <a:schemeClr val="accent3">
                  <a:lumMod val="20000"/>
                  <a:lumOff val="80000"/>
                </a:schemeClr>
              </a:solidFill>
            </a:endParaRPr>
          </a:p>
        </p:txBody>
      </p:sp>
      <p:sp>
        <p:nvSpPr>
          <p:cNvPr id="10" name="Subtitle 2">
            <a:extLst>
              <a:ext uri="{FF2B5EF4-FFF2-40B4-BE49-F238E27FC236}">
                <a16:creationId xmlns:a16="http://schemas.microsoft.com/office/drawing/2014/main" id="{9C01BE5A-3BFB-C3DC-CFAF-6803C2C2D8E9}"/>
              </a:ext>
            </a:extLst>
          </p:cNvPr>
          <p:cNvSpPr txBox="1">
            <a:spLocks/>
          </p:cNvSpPr>
          <p:nvPr/>
        </p:nvSpPr>
        <p:spPr>
          <a:xfrm>
            <a:off x="9939129" y="547639"/>
            <a:ext cx="2104362" cy="453708"/>
          </a:xfrm>
          <a:prstGeom prst="rect">
            <a:avLst/>
          </a:prstGeom>
          <a:solidFill>
            <a:schemeClr val="bg1"/>
          </a:solidFill>
          <a:ln w="38100">
            <a:solidFill>
              <a:srgbClr val="FF0000"/>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u="none" strike="noStrike" baseline="0" dirty="0">
                <a:solidFill>
                  <a:srgbClr val="000000"/>
                </a:solidFill>
              </a:rPr>
              <a:t>PHILOSOPHY</a:t>
            </a:r>
            <a:endParaRPr lang="en-US" b="1" dirty="0"/>
          </a:p>
        </p:txBody>
      </p:sp>
    </p:spTree>
    <p:extLst>
      <p:ext uri="{BB962C8B-B14F-4D97-AF65-F5344CB8AC3E}">
        <p14:creationId xmlns:p14="http://schemas.microsoft.com/office/powerpoint/2010/main" val="318738358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6B209B-FD78-70B7-C615-15EBA2B6C23B}"/>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045E1930-2F18-B233-0ACC-6389C76550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25DDCD27-2D51-F2C8-5C73-BF0883FD8BCA}"/>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36193AB3-1C0E-4655-92BE-A50C70632A7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pic>
        <p:nvPicPr>
          <p:cNvPr id="2" name="Picture 1">
            <a:extLst>
              <a:ext uri="{FF2B5EF4-FFF2-40B4-BE49-F238E27FC236}">
                <a16:creationId xmlns:a16="http://schemas.microsoft.com/office/drawing/2014/main" id="{FAE1B2EE-4A2A-3DBD-3D3B-2E2BC775303D}"/>
              </a:ext>
            </a:extLst>
          </p:cNvPr>
          <p:cNvPicPr>
            <a:picLocks noChangeAspect="1"/>
          </p:cNvPicPr>
          <p:nvPr/>
        </p:nvPicPr>
        <p:blipFill>
          <a:blip r:embed="rId5"/>
          <a:stretch>
            <a:fillRect/>
          </a:stretch>
        </p:blipFill>
        <p:spPr>
          <a:xfrm rot="7972964">
            <a:off x="2657796" y="2895040"/>
            <a:ext cx="316759" cy="227724"/>
          </a:xfrm>
          <a:prstGeom prst="rect">
            <a:avLst/>
          </a:prstGeom>
        </p:spPr>
      </p:pic>
      <p:pic>
        <p:nvPicPr>
          <p:cNvPr id="4" name="Picture 3">
            <a:extLst>
              <a:ext uri="{FF2B5EF4-FFF2-40B4-BE49-F238E27FC236}">
                <a16:creationId xmlns:a16="http://schemas.microsoft.com/office/drawing/2014/main" id="{1920CE9D-7C5A-E59D-D6D2-6E9AE7366580}"/>
              </a:ext>
            </a:extLst>
          </p:cNvPr>
          <p:cNvPicPr>
            <a:picLocks noChangeAspect="1"/>
          </p:cNvPicPr>
          <p:nvPr/>
        </p:nvPicPr>
        <p:blipFill>
          <a:blip r:embed="rId5"/>
          <a:stretch>
            <a:fillRect/>
          </a:stretch>
        </p:blipFill>
        <p:spPr>
          <a:xfrm rot="9938145">
            <a:off x="5351348" y="317515"/>
            <a:ext cx="316759" cy="227724"/>
          </a:xfrm>
          <a:prstGeom prst="rect">
            <a:avLst/>
          </a:prstGeom>
        </p:spPr>
      </p:pic>
      <p:pic>
        <p:nvPicPr>
          <p:cNvPr id="6" name="Picture 5">
            <a:extLst>
              <a:ext uri="{FF2B5EF4-FFF2-40B4-BE49-F238E27FC236}">
                <a16:creationId xmlns:a16="http://schemas.microsoft.com/office/drawing/2014/main" id="{E3A4C62A-597B-FA3D-0F75-398949008ABB}"/>
              </a:ext>
            </a:extLst>
          </p:cNvPr>
          <p:cNvPicPr>
            <a:picLocks noChangeAspect="1"/>
          </p:cNvPicPr>
          <p:nvPr/>
        </p:nvPicPr>
        <p:blipFill>
          <a:blip r:embed="rId5"/>
          <a:stretch>
            <a:fillRect/>
          </a:stretch>
        </p:blipFill>
        <p:spPr>
          <a:xfrm rot="13453942">
            <a:off x="9018242" y="2922040"/>
            <a:ext cx="316759" cy="227724"/>
          </a:xfrm>
          <a:prstGeom prst="rect">
            <a:avLst/>
          </a:prstGeom>
        </p:spPr>
      </p:pic>
      <p:pic>
        <p:nvPicPr>
          <p:cNvPr id="7" name="Picture 6">
            <a:extLst>
              <a:ext uri="{FF2B5EF4-FFF2-40B4-BE49-F238E27FC236}">
                <a16:creationId xmlns:a16="http://schemas.microsoft.com/office/drawing/2014/main" id="{E7F4DFF9-53EE-D069-2D68-CBD39E1576E7}"/>
              </a:ext>
            </a:extLst>
          </p:cNvPr>
          <p:cNvPicPr>
            <a:picLocks noChangeAspect="1"/>
          </p:cNvPicPr>
          <p:nvPr/>
        </p:nvPicPr>
        <p:blipFill>
          <a:blip r:embed="rId5"/>
          <a:stretch>
            <a:fillRect/>
          </a:stretch>
        </p:blipFill>
        <p:spPr>
          <a:xfrm>
            <a:off x="5858105" y="6417593"/>
            <a:ext cx="316759" cy="227724"/>
          </a:xfrm>
          <a:prstGeom prst="rect">
            <a:avLst/>
          </a:prstGeom>
        </p:spPr>
      </p:pic>
      <p:sp>
        <p:nvSpPr>
          <p:cNvPr id="8" name="Rectangle 7">
            <a:extLst>
              <a:ext uri="{FF2B5EF4-FFF2-40B4-BE49-F238E27FC236}">
                <a16:creationId xmlns:a16="http://schemas.microsoft.com/office/drawing/2014/main" id="{DD71A7CD-257B-E51B-25A2-8F8B9B20300C}"/>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BBB2EA5-CB5E-2A70-D2B1-832BCFCF123A}"/>
              </a:ext>
            </a:extLst>
          </p:cNvPr>
          <p:cNvSpPr/>
          <p:nvPr/>
        </p:nvSpPr>
        <p:spPr>
          <a:xfrm rot="13529820">
            <a:off x="2490013" y="5291896"/>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ubtitle 2">
            <a:extLst>
              <a:ext uri="{FF2B5EF4-FFF2-40B4-BE49-F238E27FC236}">
                <a16:creationId xmlns:a16="http://schemas.microsoft.com/office/drawing/2014/main" id="{36AE65CB-7F5E-58F6-C598-CAB7742CF3A6}"/>
              </a:ext>
            </a:extLst>
          </p:cNvPr>
          <p:cNvSpPr txBox="1">
            <a:spLocks/>
          </p:cNvSpPr>
          <p:nvPr/>
        </p:nvSpPr>
        <p:spPr>
          <a:xfrm>
            <a:off x="9757459" y="548944"/>
            <a:ext cx="1970716" cy="453709"/>
          </a:xfrm>
          <a:prstGeom prst="rect">
            <a:avLst/>
          </a:prstGeom>
          <a:solidFill>
            <a:schemeClr val="bg1"/>
          </a:solidFill>
          <a:ln w="38100">
            <a:solidFill>
              <a:srgbClr val="FF0000"/>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000" b="1" u="none" strike="noStrike" baseline="0" dirty="0">
                <a:solidFill>
                  <a:srgbClr val="000000"/>
                </a:solidFill>
              </a:rPr>
              <a:t>U3 Out</a:t>
            </a:r>
            <a:endParaRPr lang="en-US" sz="2000" b="1" dirty="0"/>
          </a:p>
        </p:txBody>
      </p:sp>
      <p:sp>
        <p:nvSpPr>
          <p:cNvPr id="13" name="Subtitle 2">
            <a:extLst>
              <a:ext uri="{FF2B5EF4-FFF2-40B4-BE49-F238E27FC236}">
                <a16:creationId xmlns:a16="http://schemas.microsoft.com/office/drawing/2014/main" id="{E57DF785-A106-65D2-0CEE-D0AC6DA71E99}"/>
              </a:ext>
            </a:extLst>
          </p:cNvPr>
          <p:cNvSpPr txBox="1">
            <a:spLocks/>
          </p:cNvSpPr>
          <p:nvPr/>
        </p:nvSpPr>
        <p:spPr>
          <a:xfrm>
            <a:off x="1270624" y="287070"/>
            <a:ext cx="3294749" cy="455051"/>
          </a:xfrm>
          <a:prstGeom prst="rect">
            <a:avLst/>
          </a:prstGeom>
          <a:solidFill>
            <a:schemeClr val="bg1"/>
          </a:solidFill>
          <a:ln w="38100">
            <a:solidFill>
              <a:srgbClr val="FF0000"/>
            </a:solidFill>
          </a:ln>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000" b="1" dirty="0">
                <a:solidFill>
                  <a:srgbClr val="000000"/>
                </a:solidFill>
              </a:rPr>
              <a:t>Fill Rotation</a:t>
            </a:r>
            <a:endParaRPr lang="en-US" sz="4000" b="1" dirty="0"/>
          </a:p>
        </p:txBody>
      </p:sp>
      <p:sp>
        <p:nvSpPr>
          <p:cNvPr id="10" name="Rectangle 9">
            <a:extLst>
              <a:ext uri="{FF2B5EF4-FFF2-40B4-BE49-F238E27FC236}">
                <a16:creationId xmlns:a16="http://schemas.microsoft.com/office/drawing/2014/main" id="{FAB24772-3672-ACEA-8FC4-416F736F7CA5}"/>
              </a:ext>
            </a:extLst>
          </p:cNvPr>
          <p:cNvSpPr/>
          <p:nvPr/>
        </p:nvSpPr>
        <p:spPr>
          <a:xfrm>
            <a:off x="9789346" y="3669175"/>
            <a:ext cx="2010322" cy="2268638"/>
          </a:xfrm>
          <a:prstGeom prst="rect">
            <a:avLst/>
          </a:prstGeom>
          <a:solidFill>
            <a:schemeClr val="accent6">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600" b="1" dirty="0">
                <a:solidFill>
                  <a:schemeClr val="tx1"/>
                </a:solidFill>
              </a:rPr>
              <a:t>U3 </a:t>
            </a:r>
          </a:p>
          <a:p>
            <a:pPr algn="ctr"/>
            <a:r>
              <a:rPr lang="en-GB" sz="3600" b="1" dirty="0">
                <a:solidFill>
                  <a:schemeClr val="tx1"/>
                </a:solidFill>
              </a:rPr>
              <a:t>Out for </a:t>
            </a:r>
          </a:p>
          <a:p>
            <a:pPr algn="ctr"/>
            <a:r>
              <a:rPr lang="en-GB" sz="3600" b="1" dirty="0">
                <a:solidFill>
                  <a:schemeClr val="tx1"/>
                </a:solidFill>
              </a:rPr>
              <a:t>C / NC</a:t>
            </a:r>
            <a:endParaRPr lang="en-US" sz="3600" b="1" dirty="0">
              <a:solidFill>
                <a:schemeClr val="tx1"/>
              </a:solidFill>
            </a:endParaRPr>
          </a:p>
        </p:txBody>
      </p:sp>
    </p:spTree>
    <p:extLst>
      <p:ext uri="{BB962C8B-B14F-4D97-AF65-F5344CB8AC3E}">
        <p14:creationId xmlns:p14="http://schemas.microsoft.com/office/powerpoint/2010/main" val="165278405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circle(in)">
                                      <p:cBhvr>
                                        <p:cTn id="7" dur="2000"/>
                                        <p:tgtEl>
                                          <p:spTgt spid="12"/>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circle(in)">
                                      <p:cBhvr>
                                        <p:cTn id="10"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0"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741210-0534-A7D1-4B28-C34361CE80FB}"/>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E608B8E0-47C2-1AE1-88CF-15414D242C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B8E181CE-54F7-0D6F-6C4E-8679ED2894A3}"/>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04D465F2-3DE2-18CE-4396-25ABA1DF5AF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pic>
        <p:nvPicPr>
          <p:cNvPr id="2" name="Picture 1">
            <a:extLst>
              <a:ext uri="{FF2B5EF4-FFF2-40B4-BE49-F238E27FC236}">
                <a16:creationId xmlns:a16="http://schemas.microsoft.com/office/drawing/2014/main" id="{8442445C-44A6-F75F-363D-7430FC89323E}"/>
              </a:ext>
            </a:extLst>
          </p:cNvPr>
          <p:cNvPicPr>
            <a:picLocks noChangeAspect="1"/>
          </p:cNvPicPr>
          <p:nvPr/>
        </p:nvPicPr>
        <p:blipFill>
          <a:blip r:embed="rId5"/>
          <a:stretch>
            <a:fillRect/>
          </a:stretch>
        </p:blipFill>
        <p:spPr>
          <a:xfrm rot="18796903">
            <a:off x="1479976" y="1558836"/>
            <a:ext cx="316759" cy="227724"/>
          </a:xfrm>
          <a:prstGeom prst="rect">
            <a:avLst/>
          </a:prstGeom>
        </p:spPr>
      </p:pic>
      <p:pic>
        <p:nvPicPr>
          <p:cNvPr id="4" name="Picture 3">
            <a:extLst>
              <a:ext uri="{FF2B5EF4-FFF2-40B4-BE49-F238E27FC236}">
                <a16:creationId xmlns:a16="http://schemas.microsoft.com/office/drawing/2014/main" id="{BF79848B-3B75-092B-8D74-14F637D4BA31}"/>
              </a:ext>
            </a:extLst>
          </p:cNvPr>
          <p:cNvPicPr>
            <a:picLocks noChangeAspect="1"/>
          </p:cNvPicPr>
          <p:nvPr/>
        </p:nvPicPr>
        <p:blipFill>
          <a:blip r:embed="rId5"/>
          <a:stretch>
            <a:fillRect/>
          </a:stretch>
        </p:blipFill>
        <p:spPr>
          <a:xfrm rot="18924331">
            <a:off x="5332423" y="2455500"/>
            <a:ext cx="316759" cy="227724"/>
          </a:xfrm>
          <a:prstGeom prst="rect">
            <a:avLst/>
          </a:prstGeom>
        </p:spPr>
      </p:pic>
      <p:pic>
        <p:nvPicPr>
          <p:cNvPr id="6" name="Picture 5">
            <a:extLst>
              <a:ext uri="{FF2B5EF4-FFF2-40B4-BE49-F238E27FC236}">
                <a16:creationId xmlns:a16="http://schemas.microsoft.com/office/drawing/2014/main" id="{FE58A4F9-D228-7738-BA97-18995946654F}"/>
              </a:ext>
            </a:extLst>
          </p:cNvPr>
          <p:cNvPicPr>
            <a:picLocks noChangeAspect="1"/>
          </p:cNvPicPr>
          <p:nvPr/>
        </p:nvPicPr>
        <p:blipFill>
          <a:blip r:embed="rId5"/>
          <a:stretch>
            <a:fillRect/>
          </a:stretch>
        </p:blipFill>
        <p:spPr>
          <a:xfrm rot="18600960">
            <a:off x="8636694" y="3731185"/>
            <a:ext cx="316759" cy="227724"/>
          </a:xfrm>
          <a:prstGeom prst="rect">
            <a:avLst/>
          </a:prstGeom>
        </p:spPr>
      </p:pic>
      <p:pic>
        <p:nvPicPr>
          <p:cNvPr id="7" name="Picture 6">
            <a:extLst>
              <a:ext uri="{FF2B5EF4-FFF2-40B4-BE49-F238E27FC236}">
                <a16:creationId xmlns:a16="http://schemas.microsoft.com/office/drawing/2014/main" id="{D9ABA27F-8BFF-B6CD-C28D-F8A7759CF17E}"/>
              </a:ext>
            </a:extLst>
          </p:cNvPr>
          <p:cNvPicPr>
            <a:picLocks noChangeAspect="1"/>
          </p:cNvPicPr>
          <p:nvPr/>
        </p:nvPicPr>
        <p:blipFill>
          <a:blip r:embed="rId5"/>
          <a:stretch>
            <a:fillRect/>
          </a:stretch>
        </p:blipFill>
        <p:spPr>
          <a:xfrm>
            <a:off x="5858105" y="6417593"/>
            <a:ext cx="316759" cy="227724"/>
          </a:xfrm>
          <a:prstGeom prst="rect">
            <a:avLst/>
          </a:prstGeom>
        </p:spPr>
      </p:pic>
      <p:sp>
        <p:nvSpPr>
          <p:cNvPr id="8" name="Rectangle 7">
            <a:extLst>
              <a:ext uri="{FF2B5EF4-FFF2-40B4-BE49-F238E27FC236}">
                <a16:creationId xmlns:a16="http://schemas.microsoft.com/office/drawing/2014/main" id="{3CEE58DA-8534-58F0-A4E0-B46851CA90EA}"/>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6DB3DC6-468B-830B-F305-BCD852D7448B}"/>
              </a:ext>
            </a:extLst>
          </p:cNvPr>
          <p:cNvSpPr/>
          <p:nvPr/>
        </p:nvSpPr>
        <p:spPr>
          <a:xfrm rot="13529820">
            <a:off x="2490013" y="5291896"/>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ubtitle 2">
            <a:extLst>
              <a:ext uri="{FF2B5EF4-FFF2-40B4-BE49-F238E27FC236}">
                <a16:creationId xmlns:a16="http://schemas.microsoft.com/office/drawing/2014/main" id="{9CE54D4B-9FE6-F1AD-6C5E-B1B7EFB0239D}"/>
              </a:ext>
            </a:extLst>
          </p:cNvPr>
          <p:cNvSpPr txBox="1">
            <a:spLocks/>
          </p:cNvSpPr>
          <p:nvPr/>
        </p:nvSpPr>
        <p:spPr>
          <a:xfrm>
            <a:off x="9757459" y="548944"/>
            <a:ext cx="1970716" cy="453709"/>
          </a:xfrm>
          <a:prstGeom prst="rect">
            <a:avLst/>
          </a:prstGeom>
          <a:solidFill>
            <a:schemeClr val="bg1"/>
          </a:solidFill>
          <a:ln w="38100">
            <a:solidFill>
              <a:srgbClr val="FF0000"/>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000" b="1" u="none" strike="noStrike" baseline="0" dirty="0">
                <a:solidFill>
                  <a:srgbClr val="000000"/>
                </a:solidFill>
              </a:rPr>
              <a:t>U3 Out</a:t>
            </a:r>
            <a:endParaRPr lang="en-US" sz="2000" b="1" dirty="0"/>
          </a:p>
        </p:txBody>
      </p:sp>
      <p:sp>
        <p:nvSpPr>
          <p:cNvPr id="13" name="Subtitle 2">
            <a:extLst>
              <a:ext uri="{FF2B5EF4-FFF2-40B4-BE49-F238E27FC236}">
                <a16:creationId xmlns:a16="http://schemas.microsoft.com/office/drawing/2014/main" id="{9DCA7AB9-C444-9161-5D4C-2FFBB5F20832}"/>
              </a:ext>
            </a:extLst>
          </p:cNvPr>
          <p:cNvSpPr txBox="1">
            <a:spLocks/>
          </p:cNvSpPr>
          <p:nvPr/>
        </p:nvSpPr>
        <p:spPr>
          <a:xfrm>
            <a:off x="1270624" y="287070"/>
            <a:ext cx="3294749" cy="455051"/>
          </a:xfrm>
          <a:prstGeom prst="rect">
            <a:avLst/>
          </a:prstGeom>
          <a:solidFill>
            <a:schemeClr val="bg1"/>
          </a:solidFill>
          <a:ln w="38100">
            <a:solidFill>
              <a:srgbClr val="FF0000"/>
            </a:solidFill>
          </a:ln>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000" b="1" dirty="0">
                <a:solidFill>
                  <a:srgbClr val="000000"/>
                </a:solidFill>
              </a:rPr>
              <a:t>Fill Rotation</a:t>
            </a:r>
            <a:endParaRPr lang="en-US" sz="4000" b="1" dirty="0"/>
          </a:p>
        </p:txBody>
      </p:sp>
      <p:sp>
        <p:nvSpPr>
          <p:cNvPr id="10" name="Arrow: Right 9">
            <a:extLst>
              <a:ext uri="{FF2B5EF4-FFF2-40B4-BE49-F238E27FC236}">
                <a16:creationId xmlns:a16="http://schemas.microsoft.com/office/drawing/2014/main" id="{1A4D714A-99FC-ECE9-F9D3-B4EB19C68925}"/>
              </a:ext>
            </a:extLst>
          </p:cNvPr>
          <p:cNvSpPr/>
          <p:nvPr/>
        </p:nvSpPr>
        <p:spPr>
          <a:xfrm rot="9473226">
            <a:off x="4414828" y="2841218"/>
            <a:ext cx="734319" cy="93831"/>
          </a:xfrm>
          <a:prstGeom prst="rightArrow">
            <a:avLst/>
          </a:prstGeom>
          <a:solidFill>
            <a:srgbClr val="CC1825"/>
          </a:solidFill>
          <a:ln>
            <a:solidFill>
              <a:srgbClr val="CC182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Right 13">
            <a:extLst>
              <a:ext uri="{FF2B5EF4-FFF2-40B4-BE49-F238E27FC236}">
                <a16:creationId xmlns:a16="http://schemas.microsoft.com/office/drawing/2014/main" id="{6C3205CA-482B-6A92-2D3C-D8FACE929E94}"/>
              </a:ext>
            </a:extLst>
          </p:cNvPr>
          <p:cNvSpPr/>
          <p:nvPr/>
        </p:nvSpPr>
        <p:spPr>
          <a:xfrm rot="17502333">
            <a:off x="5435987" y="1902820"/>
            <a:ext cx="760649" cy="59488"/>
          </a:xfrm>
          <a:prstGeom prst="rightArrow">
            <a:avLst/>
          </a:prstGeom>
          <a:solidFill>
            <a:srgbClr val="CC1825"/>
          </a:solidFill>
          <a:ln>
            <a:solidFill>
              <a:srgbClr val="CC182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EB74A552-E227-8367-878B-F25E0AA5C5D8}"/>
              </a:ext>
            </a:extLst>
          </p:cNvPr>
          <p:cNvSpPr/>
          <p:nvPr/>
        </p:nvSpPr>
        <p:spPr>
          <a:xfrm>
            <a:off x="9789346" y="3669175"/>
            <a:ext cx="2010322" cy="2268638"/>
          </a:xfrm>
          <a:prstGeom prst="rect">
            <a:avLst/>
          </a:prstGeom>
          <a:solidFill>
            <a:schemeClr val="accent6">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600" b="1" dirty="0">
                <a:solidFill>
                  <a:schemeClr val="tx1"/>
                </a:solidFill>
              </a:rPr>
              <a:t>U2 </a:t>
            </a:r>
          </a:p>
          <a:p>
            <a:pPr algn="ctr"/>
            <a:r>
              <a:rPr lang="en-GB" sz="3600" b="1" dirty="0">
                <a:solidFill>
                  <a:schemeClr val="tx1"/>
                </a:solidFill>
              </a:rPr>
              <a:t>Out for </a:t>
            </a:r>
          </a:p>
          <a:p>
            <a:pPr algn="ctr"/>
            <a:r>
              <a:rPr lang="en-GB" sz="3600" b="1" dirty="0">
                <a:solidFill>
                  <a:schemeClr val="tx1"/>
                </a:solidFill>
              </a:rPr>
              <a:t>C / NC</a:t>
            </a:r>
            <a:endParaRPr lang="en-US" sz="3600" b="1" dirty="0">
              <a:solidFill>
                <a:schemeClr val="tx1"/>
              </a:solidFill>
            </a:endParaRPr>
          </a:p>
        </p:txBody>
      </p:sp>
    </p:spTree>
    <p:extLst>
      <p:ext uri="{BB962C8B-B14F-4D97-AF65-F5344CB8AC3E}">
        <p14:creationId xmlns:p14="http://schemas.microsoft.com/office/powerpoint/2010/main" val="29797791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2CA7AD-9C0E-C77D-E479-574EF86D1AE6}"/>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E8CF3D7D-FBBE-F53F-1F56-8B9F91A26C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F632B206-D750-43A9-211E-7CC0820D8155}"/>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D38005D3-42F7-F8D5-EB72-0FB699B7BC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pic>
        <p:nvPicPr>
          <p:cNvPr id="2" name="Picture 1">
            <a:extLst>
              <a:ext uri="{FF2B5EF4-FFF2-40B4-BE49-F238E27FC236}">
                <a16:creationId xmlns:a16="http://schemas.microsoft.com/office/drawing/2014/main" id="{0FA58F01-836D-0EC0-C546-3A7CB3415B62}"/>
              </a:ext>
            </a:extLst>
          </p:cNvPr>
          <p:cNvPicPr>
            <a:picLocks noChangeAspect="1"/>
          </p:cNvPicPr>
          <p:nvPr/>
        </p:nvPicPr>
        <p:blipFill>
          <a:blip r:embed="rId4"/>
          <a:stretch>
            <a:fillRect/>
          </a:stretch>
        </p:blipFill>
        <p:spPr>
          <a:xfrm rot="7972964">
            <a:off x="2657796" y="2895040"/>
            <a:ext cx="316759" cy="227724"/>
          </a:xfrm>
          <a:prstGeom prst="rect">
            <a:avLst/>
          </a:prstGeom>
        </p:spPr>
      </p:pic>
      <p:pic>
        <p:nvPicPr>
          <p:cNvPr id="4" name="Picture 3">
            <a:extLst>
              <a:ext uri="{FF2B5EF4-FFF2-40B4-BE49-F238E27FC236}">
                <a16:creationId xmlns:a16="http://schemas.microsoft.com/office/drawing/2014/main" id="{E0EF9AD5-1ABA-1AAB-48CF-31832A9A170D}"/>
              </a:ext>
            </a:extLst>
          </p:cNvPr>
          <p:cNvPicPr>
            <a:picLocks noChangeAspect="1"/>
          </p:cNvPicPr>
          <p:nvPr/>
        </p:nvPicPr>
        <p:blipFill>
          <a:blip r:embed="rId4"/>
          <a:stretch>
            <a:fillRect/>
          </a:stretch>
        </p:blipFill>
        <p:spPr>
          <a:xfrm rot="11520118">
            <a:off x="6811756" y="317516"/>
            <a:ext cx="316759" cy="227724"/>
          </a:xfrm>
          <a:prstGeom prst="rect">
            <a:avLst/>
          </a:prstGeom>
        </p:spPr>
      </p:pic>
      <p:pic>
        <p:nvPicPr>
          <p:cNvPr id="6" name="Picture 5">
            <a:extLst>
              <a:ext uri="{FF2B5EF4-FFF2-40B4-BE49-F238E27FC236}">
                <a16:creationId xmlns:a16="http://schemas.microsoft.com/office/drawing/2014/main" id="{0386532F-28D1-A039-A8CC-5910DF83616C}"/>
              </a:ext>
            </a:extLst>
          </p:cNvPr>
          <p:cNvPicPr>
            <a:picLocks noChangeAspect="1"/>
          </p:cNvPicPr>
          <p:nvPr/>
        </p:nvPicPr>
        <p:blipFill>
          <a:blip r:embed="rId4"/>
          <a:stretch>
            <a:fillRect/>
          </a:stretch>
        </p:blipFill>
        <p:spPr>
          <a:xfrm rot="13453942">
            <a:off x="9018242" y="2922040"/>
            <a:ext cx="316759" cy="227724"/>
          </a:xfrm>
          <a:prstGeom prst="rect">
            <a:avLst/>
          </a:prstGeom>
        </p:spPr>
      </p:pic>
      <p:pic>
        <p:nvPicPr>
          <p:cNvPr id="7" name="Picture 6">
            <a:extLst>
              <a:ext uri="{FF2B5EF4-FFF2-40B4-BE49-F238E27FC236}">
                <a16:creationId xmlns:a16="http://schemas.microsoft.com/office/drawing/2014/main" id="{AE375E81-6B8F-687E-117F-E85049A7981F}"/>
              </a:ext>
            </a:extLst>
          </p:cNvPr>
          <p:cNvPicPr>
            <a:picLocks noChangeAspect="1"/>
          </p:cNvPicPr>
          <p:nvPr/>
        </p:nvPicPr>
        <p:blipFill>
          <a:blip r:embed="rId4"/>
          <a:stretch>
            <a:fillRect/>
          </a:stretch>
        </p:blipFill>
        <p:spPr>
          <a:xfrm>
            <a:off x="5858105" y="6417593"/>
            <a:ext cx="316759" cy="227724"/>
          </a:xfrm>
          <a:prstGeom prst="rect">
            <a:avLst/>
          </a:prstGeom>
        </p:spPr>
      </p:pic>
      <p:sp>
        <p:nvSpPr>
          <p:cNvPr id="8" name="Rectangle 7">
            <a:extLst>
              <a:ext uri="{FF2B5EF4-FFF2-40B4-BE49-F238E27FC236}">
                <a16:creationId xmlns:a16="http://schemas.microsoft.com/office/drawing/2014/main" id="{FF2F6931-40A0-851C-96FB-249CAA8F1CB2}"/>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0ED9FFF-7118-4523-8D39-FC85C109DBDD}"/>
              </a:ext>
            </a:extLst>
          </p:cNvPr>
          <p:cNvSpPr/>
          <p:nvPr/>
        </p:nvSpPr>
        <p:spPr>
          <a:xfrm rot="13529820">
            <a:off x="2490013" y="5291896"/>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ubtitle 2">
            <a:extLst>
              <a:ext uri="{FF2B5EF4-FFF2-40B4-BE49-F238E27FC236}">
                <a16:creationId xmlns:a16="http://schemas.microsoft.com/office/drawing/2014/main" id="{4F0035A7-908B-DEF4-6539-516978FE6878}"/>
              </a:ext>
            </a:extLst>
          </p:cNvPr>
          <p:cNvSpPr txBox="1">
            <a:spLocks/>
          </p:cNvSpPr>
          <p:nvPr/>
        </p:nvSpPr>
        <p:spPr>
          <a:xfrm>
            <a:off x="9757459" y="548944"/>
            <a:ext cx="1970716" cy="646468"/>
          </a:xfrm>
          <a:prstGeom prst="rect">
            <a:avLst/>
          </a:prstGeom>
          <a:solidFill>
            <a:schemeClr val="bg1"/>
          </a:solidFill>
          <a:ln w="38100">
            <a:solidFill>
              <a:srgbClr val="FF0000"/>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000" b="1" u="none" strike="noStrike" baseline="0" dirty="0">
                <a:solidFill>
                  <a:srgbClr val="000000"/>
                </a:solidFill>
              </a:rPr>
              <a:t>Anytime U1 Goes Out</a:t>
            </a:r>
            <a:endParaRPr lang="en-US" sz="2000" b="1" dirty="0"/>
          </a:p>
        </p:txBody>
      </p:sp>
      <p:sp>
        <p:nvSpPr>
          <p:cNvPr id="13" name="Subtitle 2">
            <a:extLst>
              <a:ext uri="{FF2B5EF4-FFF2-40B4-BE49-F238E27FC236}">
                <a16:creationId xmlns:a16="http://schemas.microsoft.com/office/drawing/2014/main" id="{5DF82A9B-C953-D1C9-0472-0E1C3B704DD5}"/>
              </a:ext>
            </a:extLst>
          </p:cNvPr>
          <p:cNvSpPr txBox="1">
            <a:spLocks/>
          </p:cNvSpPr>
          <p:nvPr/>
        </p:nvSpPr>
        <p:spPr>
          <a:xfrm>
            <a:off x="1270624" y="287070"/>
            <a:ext cx="3294749" cy="455051"/>
          </a:xfrm>
          <a:prstGeom prst="rect">
            <a:avLst/>
          </a:prstGeom>
          <a:solidFill>
            <a:schemeClr val="bg1"/>
          </a:solidFill>
          <a:ln w="38100">
            <a:solidFill>
              <a:srgbClr val="FF0000"/>
            </a:solidFill>
          </a:ln>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000" b="1" dirty="0">
                <a:solidFill>
                  <a:srgbClr val="000000"/>
                </a:solidFill>
              </a:rPr>
              <a:t>U2 Fill</a:t>
            </a:r>
            <a:endParaRPr lang="en-US" sz="4000" b="1" dirty="0"/>
          </a:p>
        </p:txBody>
      </p:sp>
      <p:sp>
        <p:nvSpPr>
          <p:cNvPr id="14" name="Rectangle 13">
            <a:extLst>
              <a:ext uri="{FF2B5EF4-FFF2-40B4-BE49-F238E27FC236}">
                <a16:creationId xmlns:a16="http://schemas.microsoft.com/office/drawing/2014/main" id="{33BCD1E7-16B8-F5B0-164C-48B84DCE0FA6}"/>
              </a:ext>
            </a:extLst>
          </p:cNvPr>
          <p:cNvSpPr/>
          <p:nvPr/>
        </p:nvSpPr>
        <p:spPr>
          <a:xfrm>
            <a:off x="2553793" y="1195412"/>
            <a:ext cx="6911009" cy="4558748"/>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GB" sz="1800" b="1" i="0" u="none" strike="noStrike" baseline="0" dirty="0">
                <a:solidFill>
                  <a:srgbClr val="000000"/>
                </a:solidFill>
                <a:latin typeface="AAAAAM+Arial-BoldMT"/>
              </a:rPr>
              <a:t>U2 FILL </a:t>
            </a:r>
            <a:r>
              <a:rPr lang="en-GB" sz="1800" b="0" i="0" u="none" strike="noStrike" baseline="0" dirty="0">
                <a:solidFill>
                  <a:srgbClr val="000000"/>
                </a:solidFill>
                <a:latin typeface="AAAAAC+ArialMT"/>
              </a:rPr>
              <a:t>– used </a:t>
            </a:r>
            <a:r>
              <a:rPr lang="en-GB" sz="1800" b="1" i="1" u="none" strike="noStrike" baseline="0" dirty="0">
                <a:solidFill>
                  <a:srgbClr val="000000"/>
                </a:solidFill>
                <a:latin typeface="AAAAAT+Arial-BoldItalicMT"/>
              </a:rPr>
              <a:t>anytime </a:t>
            </a:r>
            <a:r>
              <a:rPr lang="en-GB" sz="1800" b="0" i="0" u="none" strike="noStrike" baseline="0" dirty="0">
                <a:solidFill>
                  <a:srgbClr val="000000"/>
                </a:solidFill>
                <a:latin typeface="AAAAAC+ArialMT"/>
              </a:rPr>
              <a:t>U1 leaves to cover C/NC. </a:t>
            </a:r>
          </a:p>
          <a:p>
            <a:r>
              <a:rPr lang="en-GB" dirty="0">
                <a:solidFill>
                  <a:srgbClr val="000000"/>
                </a:solidFill>
                <a:latin typeface="AAAAAC+ArialMT"/>
              </a:rPr>
              <a:t>	</a:t>
            </a:r>
            <a:r>
              <a:rPr lang="en-GB" sz="1800" b="0" i="0" u="none" strike="noStrike" baseline="0" dirty="0">
                <a:solidFill>
                  <a:srgbClr val="000000"/>
                </a:solidFill>
                <a:latin typeface="AAAAAX+CourierNewPSMT"/>
              </a:rPr>
              <a:t>o </a:t>
            </a:r>
            <a:r>
              <a:rPr lang="en-GB" sz="1800" b="0" i="1" u="none" strike="noStrike" baseline="0" dirty="0">
                <a:solidFill>
                  <a:srgbClr val="000000"/>
                </a:solidFill>
                <a:latin typeface="AAAAAR+Arial-ItalicMT"/>
              </a:rPr>
              <a:t>Called the “U2 Fill” because U2 will fill the RA whenever U1 		leaves to cover C/NC. </a:t>
            </a:r>
          </a:p>
          <a:p>
            <a:endParaRPr lang="en-GB" sz="1800" b="0" i="1" u="none" strike="noStrike" baseline="0" dirty="0">
              <a:solidFill>
                <a:srgbClr val="000000"/>
              </a:solidFill>
              <a:latin typeface="AAAAAR+Arial-ItalicMT"/>
            </a:endParaRPr>
          </a:p>
          <a:p>
            <a:r>
              <a:rPr lang="en-GB" b="1" dirty="0">
                <a:solidFill>
                  <a:schemeClr val="tx1"/>
                </a:solidFill>
              </a:rPr>
              <a:t>Movements: </a:t>
            </a:r>
            <a:r>
              <a:rPr lang="en-GB" b="1" i="1" dirty="0">
                <a:solidFill>
                  <a:schemeClr val="tx1"/>
                </a:solidFill>
              </a:rPr>
              <a:t>Results when U1 leaves to cover C/NC: </a:t>
            </a:r>
          </a:p>
          <a:p>
            <a:endParaRPr lang="en-GB" b="1" i="1" dirty="0">
              <a:solidFill>
                <a:schemeClr val="tx1"/>
              </a:solidFill>
            </a:endParaRPr>
          </a:p>
          <a:p>
            <a:r>
              <a:rPr lang="en-GB" dirty="0">
                <a:solidFill>
                  <a:schemeClr val="tx1"/>
                </a:solidFill>
              </a:rPr>
              <a:t>• PU: Stays at HP and uses PoP. </a:t>
            </a:r>
          </a:p>
          <a:p>
            <a:endParaRPr lang="en-GB" dirty="0">
              <a:solidFill>
                <a:schemeClr val="tx1"/>
              </a:solidFill>
            </a:endParaRPr>
          </a:p>
          <a:p>
            <a:r>
              <a:rPr lang="en-GB" dirty="0">
                <a:solidFill>
                  <a:schemeClr val="tx1"/>
                </a:solidFill>
              </a:rPr>
              <a:t>• U1: Leaves to cover C/NC. </a:t>
            </a:r>
          </a:p>
          <a:p>
            <a:endParaRPr lang="en-GB" dirty="0">
              <a:solidFill>
                <a:schemeClr val="tx1"/>
              </a:solidFill>
            </a:endParaRPr>
          </a:p>
          <a:p>
            <a:r>
              <a:rPr lang="en-GB" dirty="0">
                <a:solidFill>
                  <a:schemeClr val="tx1"/>
                </a:solidFill>
              </a:rPr>
              <a:t>• U2: fills to the right side of the infield in the RA and is responsible for all plays at 1B and 2B. U2 will slip to the outside once responsibilities become singular. </a:t>
            </a:r>
          </a:p>
          <a:p>
            <a:endParaRPr lang="en-GB" dirty="0">
              <a:solidFill>
                <a:schemeClr val="tx1"/>
              </a:solidFill>
            </a:endParaRPr>
          </a:p>
          <a:p>
            <a:r>
              <a:rPr lang="en-GB" dirty="0">
                <a:solidFill>
                  <a:schemeClr val="tx1"/>
                </a:solidFill>
              </a:rPr>
              <a:t>• U3: Moves to Po3 to position for tag plays at 3B. </a:t>
            </a:r>
            <a:endParaRPr lang="en-US" dirty="0">
              <a:solidFill>
                <a:schemeClr val="tx1"/>
              </a:solidFill>
            </a:endParaRPr>
          </a:p>
        </p:txBody>
      </p:sp>
    </p:spTree>
    <p:extLst>
      <p:ext uri="{BB962C8B-B14F-4D97-AF65-F5344CB8AC3E}">
        <p14:creationId xmlns:p14="http://schemas.microsoft.com/office/powerpoint/2010/main" val="93295316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ircle(in)">
                                      <p:cBhvr>
                                        <p:cTn id="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193D05-47BB-BEC1-242E-EA2C1C5947ED}"/>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11A0CB58-7A9A-E600-A3F7-014DB79737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50FDCFDF-681A-5BD2-49C2-2CE9F98DD789}"/>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4A1A6476-1580-97A7-0446-9E65416B58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pic>
        <p:nvPicPr>
          <p:cNvPr id="2" name="Picture 1">
            <a:extLst>
              <a:ext uri="{FF2B5EF4-FFF2-40B4-BE49-F238E27FC236}">
                <a16:creationId xmlns:a16="http://schemas.microsoft.com/office/drawing/2014/main" id="{A5158E2F-8814-ED69-22B8-BA7DECE42934}"/>
              </a:ext>
            </a:extLst>
          </p:cNvPr>
          <p:cNvPicPr>
            <a:picLocks noChangeAspect="1"/>
          </p:cNvPicPr>
          <p:nvPr/>
        </p:nvPicPr>
        <p:blipFill>
          <a:blip r:embed="rId4"/>
          <a:stretch>
            <a:fillRect/>
          </a:stretch>
        </p:blipFill>
        <p:spPr>
          <a:xfrm rot="7972964">
            <a:off x="2657796" y="2895040"/>
            <a:ext cx="316759" cy="227724"/>
          </a:xfrm>
          <a:prstGeom prst="rect">
            <a:avLst/>
          </a:prstGeom>
        </p:spPr>
      </p:pic>
      <p:pic>
        <p:nvPicPr>
          <p:cNvPr id="4" name="Picture 3">
            <a:extLst>
              <a:ext uri="{FF2B5EF4-FFF2-40B4-BE49-F238E27FC236}">
                <a16:creationId xmlns:a16="http://schemas.microsoft.com/office/drawing/2014/main" id="{D3177B9D-31CB-6A20-FB7F-1D79B8078BC3}"/>
              </a:ext>
            </a:extLst>
          </p:cNvPr>
          <p:cNvPicPr>
            <a:picLocks noChangeAspect="1"/>
          </p:cNvPicPr>
          <p:nvPr/>
        </p:nvPicPr>
        <p:blipFill>
          <a:blip r:embed="rId4"/>
          <a:stretch>
            <a:fillRect/>
          </a:stretch>
        </p:blipFill>
        <p:spPr>
          <a:xfrm rot="11520118">
            <a:off x="6811756" y="317516"/>
            <a:ext cx="316759" cy="227724"/>
          </a:xfrm>
          <a:prstGeom prst="rect">
            <a:avLst/>
          </a:prstGeom>
        </p:spPr>
      </p:pic>
      <p:pic>
        <p:nvPicPr>
          <p:cNvPr id="6" name="Picture 5">
            <a:extLst>
              <a:ext uri="{FF2B5EF4-FFF2-40B4-BE49-F238E27FC236}">
                <a16:creationId xmlns:a16="http://schemas.microsoft.com/office/drawing/2014/main" id="{F625BAC0-7613-1FD5-0D63-57B1C2D45130}"/>
              </a:ext>
            </a:extLst>
          </p:cNvPr>
          <p:cNvPicPr>
            <a:picLocks noChangeAspect="1"/>
          </p:cNvPicPr>
          <p:nvPr/>
        </p:nvPicPr>
        <p:blipFill>
          <a:blip r:embed="rId4"/>
          <a:stretch>
            <a:fillRect/>
          </a:stretch>
        </p:blipFill>
        <p:spPr>
          <a:xfrm rot="13453942">
            <a:off x="9018242" y="2922040"/>
            <a:ext cx="316759" cy="227724"/>
          </a:xfrm>
          <a:prstGeom prst="rect">
            <a:avLst/>
          </a:prstGeom>
        </p:spPr>
      </p:pic>
      <p:pic>
        <p:nvPicPr>
          <p:cNvPr id="7" name="Picture 6">
            <a:extLst>
              <a:ext uri="{FF2B5EF4-FFF2-40B4-BE49-F238E27FC236}">
                <a16:creationId xmlns:a16="http://schemas.microsoft.com/office/drawing/2014/main" id="{61D6A1EE-3FA4-ED86-DB5A-F1CEAFED21CC}"/>
              </a:ext>
            </a:extLst>
          </p:cNvPr>
          <p:cNvPicPr>
            <a:picLocks noChangeAspect="1"/>
          </p:cNvPicPr>
          <p:nvPr/>
        </p:nvPicPr>
        <p:blipFill>
          <a:blip r:embed="rId4"/>
          <a:stretch>
            <a:fillRect/>
          </a:stretch>
        </p:blipFill>
        <p:spPr>
          <a:xfrm>
            <a:off x="5858105" y="6417593"/>
            <a:ext cx="316759" cy="227724"/>
          </a:xfrm>
          <a:prstGeom prst="rect">
            <a:avLst/>
          </a:prstGeom>
        </p:spPr>
      </p:pic>
      <p:sp>
        <p:nvSpPr>
          <p:cNvPr id="8" name="Rectangle 7">
            <a:extLst>
              <a:ext uri="{FF2B5EF4-FFF2-40B4-BE49-F238E27FC236}">
                <a16:creationId xmlns:a16="http://schemas.microsoft.com/office/drawing/2014/main" id="{61FFE7F8-5F68-73F7-B9D0-C1C70420170F}"/>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72B14AC-791C-04D7-F002-D7583D955900}"/>
              </a:ext>
            </a:extLst>
          </p:cNvPr>
          <p:cNvSpPr/>
          <p:nvPr/>
        </p:nvSpPr>
        <p:spPr>
          <a:xfrm rot="13529820">
            <a:off x="2490013" y="5291896"/>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Arrow Connector 13">
            <a:extLst>
              <a:ext uri="{FF2B5EF4-FFF2-40B4-BE49-F238E27FC236}">
                <a16:creationId xmlns:a16="http://schemas.microsoft.com/office/drawing/2014/main" id="{2403C112-A867-5168-A48C-8584619A4B80}"/>
              </a:ext>
            </a:extLst>
          </p:cNvPr>
          <p:cNvCxnSpPr>
            <a:cxnSpLocks/>
          </p:cNvCxnSpPr>
          <p:nvPr/>
        </p:nvCxnSpPr>
        <p:spPr>
          <a:xfrm flipV="1">
            <a:off x="5929209" y="1002653"/>
            <a:ext cx="3637825" cy="4540689"/>
          </a:xfrm>
          <a:prstGeom prst="straightConnector1">
            <a:avLst/>
          </a:prstGeom>
          <a:ln w="76200">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16" name="Rectangle 15">
            <a:extLst>
              <a:ext uri="{FF2B5EF4-FFF2-40B4-BE49-F238E27FC236}">
                <a16:creationId xmlns:a16="http://schemas.microsoft.com/office/drawing/2014/main" id="{1670EABE-9983-4636-FA92-6C54BB1375CE}"/>
              </a:ext>
            </a:extLst>
          </p:cNvPr>
          <p:cNvSpPr/>
          <p:nvPr/>
        </p:nvSpPr>
        <p:spPr>
          <a:xfrm>
            <a:off x="9789346" y="3669175"/>
            <a:ext cx="2010322" cy="2268638"/>
          </a:xfrm>
          <a:prstGeom prst="rect">
            <a:avLst/>
          </a:prstGeom>
          <a:solidFill>
            <a:schemeClr val="accent6">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600" b="1" dirty="0">
                <a:solidFill>
                  <a:schemeClr val="tx1"/>
                </a:solidFill>
              </a:rPr>
              <a:t>U1 </a:t>
            </a:r>
          </a:p>
          <a:p>
            <a:pPr algn="ctr"/>
            <a:r>
              <a:rPr lang="en-GB" sz="3600" b="1" dirty="0">
                <a:solidFill>
                  <a:schemeClr val="tx1"/>
                </a:solidFill>
              </a:rPr>
              <a:t>Out for </a:t>
            </a:r>
          </a:p>
          <a:p>
            <a:pPr algn="ctr"/>
            <a:r>
              <a:rPr lang="en-GB" sz="3600" b="1" dirty="0">
                <a:solidFill>
                  <a:schemeClr val="tx1"/>
                </a:solidFill>
              </a:rPr>
              <a:t>C / NC</a:t>
            </a:r>
            <a:endParaRPr lang="en-US" sz="3600" b="1" dirty="0">
              <a:solidFill>
                <a:schemeClr val="tx1"/>
              </a:solidFill>
            </a:endParaRPr>
          </a:p>
        </p:txBody>
      </p:sp>
      <p:sp>
        <p:nvSpPr>
          <p:cNvPr id="15" name="Subtitle 2">
            <a:extLst>
              <a:ext uri="{FF2B5EF4-FFF2-40B4-BE49-F238E27FC236}">
                <a16:creationId xmlns:a16="http://schemas.microsoft.com/office/drawing/2014/main" id="{240E96B1-2892-AA5A-E484-A7B1E2B6D78E}"/>
              </a:ext>
            </a:extLst>
          </p:cNvPr>
          <p:cNvSpPr txBox="1">
            <a:spLocks/>
          </p:cNvSpPr>
          <p:nvPr/>
        </p:nvSpPr>
        <p:spPr>
          <a:xfrm>
            <a:off x="1270624" y="287070"/>
            <a:ext cx="3294749" cy="455051"/>
          </a:xfrm>
          <a:prstGeom prst="rect">
            <a:avLst/>
          </a:prstGeom>
          <a:solidFill>
            <a:schemeClr val="bg1"/>
          </a:solidFill>
          <a:ln w="38100">
            <a:solidFill>
              <a:srgbClr val="FF0000"/>
            </a:solidFill>
          </a:ln>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000" b="1" dirty="0">
                <a:solidFill>
                  <a:srgbClr val="000000"/>
                </a:solidFill>
              </a:rPr>
              <a:t>U2 Fill</a:t>
            </a:r>
            <a:endParaRPr lang="en-US" sz="4000" b="1" dirty="0"/>
          </a:p>
        </p:txBody>
      </p:sp>
      <p:sp>
        <p:nvSpPr>
          <p:cNvPr id="17" name="Subtitle 2">
            <a:extLst>
              <a:ext uri="{FF2B5EF4-FFF2-40B4-BE49-F238E27FC236}">
                <a16:creationId xmlns:a16="http://schemas.microsoft.com/office/drawing/2014/main" id="{59462E1C-B310-D863-8D3B-16277D629564}"/>
              </a:ext>
            </a:extLst>
          </p:cNvPr>
          <p:cNvSpPr txBox="1">
            <a:spLocks/>
          </p:cNvSpPr>
          <p:nvPr/>
        </p:nvSpPr>
        <p:spPr>
          <a:xfrm>
            <a:off x="9757459" y="548944"/>
            <a:ext cx="1970716" cy="646468"/>
          </a:xfrm>
          <a:prstGeom prst="rect">
            <a:avLst/>
          </a:prstGeom>
          <a:solidFill>
            <a:schemeClr val="bg1"/>
          </a:solidFill>
          <a:ln w="38100">
            <a:solidFill>
              <a:srgbClr val="FF0000"/>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000" b="1" u="none" strike="noStrike" baseline="0" dirty="0">
                <a:solidFill>
                  <a:srgbClr val="000000"/>
                </a:solidFill>
              </a:rPr>
              <a:t>Anytime U1 Goes Out</a:t>
            </a:r>
            <a:endParaRPr lang="en-US" sz="2000" b="1" dirty="0"/>
          </a:p>
        </p:txBody>
      </p:sp>
    </p:spTree>
    <p:extLst>
      <p:ext uri="{BB962C8B-B14F-4D97-AF65-F5344CB8AC3E}">
        <p14:creationId xmlns:p14="http://schemas.microsoft.com/office/powerpoint/2010/main" val="413390490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circle(in)">
                                      <p:cBhvr>
                                        <p:cTn id="7" dur="2000"/>
                                        <p:tgtEl>
                                          <p:spTgt spid="17"/>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circle(in)">
                                      <p:cBhvr>
                                        <p:cTn id="10"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86D0F8-2EBE-FBEF-E33C-15B857B4C3F8}"/>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E6C63164-79ED-5572-A962-29A063E371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64E6BCA6-0187-B594-FC17-6BD65E502C21}"/>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734548BE-6DE8-0304-88F1-755DB6092B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pic>
        <p:nvPicPr>
          <p:cNvPr id="2" name="Picture 1">
            <a:extLst>
              <a:ext uri="{FF2B5EF4-FFF2-40B4-BE49-F238E27FC236}">
                <a16:creationId xmlns:a16="http://schemas.microsoft.com/office/drawing/2014/main" id="{88FF5BC2-369A-9D1A-EE0C-8DF106908AE2}"/>
              </a:ext>
            </a:extLst>
          </p:cNvPr>
          <p:cNvPicPr>
            <a:picLocks noChangeAspect="1"/>
          </p:cNvPicPr>
          <p:nvPr/>
        </p:nvPicPr>
        <p:blipFill>
          <a:blip r:embed="rId4"/>
          <a:stretch>
            <a:fillRect/>
          </a:stretch>
        </p:blipFill>
        <p:spPr>
          <a:xfrm rot="7972964">
            <a:off x="2657796" y="2895040"/>
            <a:ext cx="316759" cy="227724"/>
          </a:xfrm>
          <a:prstGeom prst="rect">
            <a:avLst/>
          </a:prstGeom>
        </p:spPr>
      </p:pic>
      <p:pic>
        <p:nvPicPr>
          <p:cNvPr id="4" name="Picture 3">
            <a:extLst>
              <a:ext uri="{FF2B5EF4-FFF2-40B4-BE49-F238E27FC236}">
                <a16:creationId xmlns:a16="http://schemas.microsoft.com/office/drawing/2014/main" id="{63B72407-664B-373F-9305-6C4C6C9D048A}"/>
              </a:ext>
            </a:extLst>
          </p:cNvPr>
          <p:cNvPicPr>
            <a:picLocks noChangeAspect="1"/>
          </p:cNvPicPr>
          <p:nvPr/>
        </p:nvPicPr>
        <p:blipFill>
          <a:blip r:embed="rId4"/>
          <a:stretch>
            <a:fillRect/>
          </a:stretch>
        </p:blipFill>
        <p:spPr>
          <a:xfrm rot="2479658">
            <a:off x="6509147" y="2198943"/>
            <a:ext cx="316759" cy="227724"/>
          </a:xfrm>
          <a:prstGeom prst="rect">
            <a:avLst/>
          </a:prstGeom>
        </p:spPr>
      </p:pic>
      <p:pic>
        <p:nvPicPr>
          <p:cNvPr id="6" name="Picture 5">
            <a:extLst>
              <a:ext uri="{FF2B5EF4-FFF2-40B4-BE49-F238E27FC236}">
                <a16:creationId xmlns:a16="http://schemas.microsoft.com/office/drawing/2014/main" id="{AF5EDB8D-EB4A-9926-1592-0F38A112ADAE}"/>
              </a:ext>
            </a:extLst>
          </p:cNvPr>
          <p:cNvPicPr>
            <a:picLocks noChangeAspect="1"/>
          </p:cNvPicPr>
          <p:nvPr/>
        </p:nvPicPr>
        <p:blipFill>
          <a:blip r:embed="rId4"/>
          <a:stretch>
            <a:fillRect/>
          </a:stretch>
        </p:blipFill>
        <p:spPr>
          <a:xfrm rot="2782603">
            <a:off x="10153342" y="1605625"/>
            <a:ext cx="316759" cy="227724"/>
          </a:xfrm>
          <a:prstGeom prst="rect">
            <a:avLst/>
          </a:prstGeom>
        </p:spPr>
      </p:pic>
      <p:pic>
        <p:nvPicPr>
          <p:cNvPr id="7" name="Picture 6">
            <a:extLst>
              <a:ext uri="{FF2B5EF4-FFF2-40B4-BE49-F238E27FC236}">
                <a16:creationId xmlns:a16="http://schemas.microsoft.com/office/drawing/2014/main" id="{72A8B62C-2B0D-975E-DD86-4FA39B86506E}"/>
              </a:ext>
            </a:extLst>
          </p:cNvPr>
          <p:cNvPicPr>
            <a:picLocks noChangeAspect="1"/>
          </p:cNvPicPr>
          <p:nvPr/>
        </p:nvPicPr>
        <p:blipFill>
          <a:blip r:embed="rId4"/>
          <a:stretch>
            <a:fillRect/>
          </a:stretch>
        </p:blipFill>
        <p:spPr>
          <a:xfrm>
            <a:off x="5858105" y="6417593"/>
            <a:ext cx="316759" cy="227724"/>
          </a:xfrm>
          <a:prstGeom prst="rect">
            <a:avLst/>
          </a:prstGeom>
        </p:spPr>
      </p:pic>
      <p:sp>
        <p:nvSpPr>
          <p:cNvPr id="8" name="Rectangle 7">
            <a:extLst>
              <a:ext uri="{FF2B5EF4-FFF2-40B4-BE49-F238E27FC236}">
                <a16:creationId xmlns:a16="http://schemas.microsoft.com/office/drawing/2014/main" id="{B4693A0C-C21C-7BAB-DDF8-FB971FFE3CF7}"/>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9EE95FF-945C-AA70-B53C-F33F3E7E188D}"/>
              </a:ext>
            </a:extLst>
          </p:cNvPr>
          <p:cNvSpPr/>
          <p:nvPr/>
        </p:nvSpPr>
        <p:spPr>
          <a:xfrm rot="13529820">
            <a:off x="2490013" y="5291896"/>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Arrow Connector 13">
            <a:extLst>
              <a:ext uri="{FF2B5EF4-FFF2-40B4-BE49-F238E27FC236}">
                <a16:creationId xmlns:a16="http://schemas.microsoft.com/office/drawing/2014/main" id="{220E7F42-0FC8-4956-D9A4-35ADE93F913C}"/>
              </a:ext>
            </a:extLst>
          </p:cNvPr>
          <p:cNvCxnSpPr>
            <a:cxnSpLocks/>
          </p:cNvCxnSpPr>
          <p:nvPr/>
        </p:nvCxnSpPr>
        <p:spPr>
          <a:xfrm flipV="1">
            <a:off x="5929209" y="1002653"/>
            <a:ext cx="3637825" cy="4540689"/>
          </a:xfrm>
          <a:prstGeom prst="straightConnector1">
            <a:avLst/>
          </a:prstGeom>
          <a:ln w="76200">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16" name="Rectangle 15">
            <a:extLst>
              <a:ext uri="{FF2B5EF4-FFF2-40B4-BE49-F238E27FC236}">
                <a16:creationId xmlns:a16="http://schemas.microsoft.com/office/drawing/2014/main" id="{73A63FFE-2B50-876F-4BF0-3B5DFCE32DEE}"/>
              </a:ext>
            </a:extLst>
          </p:cNvPr>
          <p:cNvSpPr/>
          <p:nvPr/>
        </p:nvSpPr>
        <p:spPr>
          <a:xfrm>
            <a:off x="9789346" y="3669175"/>
            <a:ext cx="2010322" cy="2268638"/>
          </a:xfrm>
          <a:prstGeom prst="rect">
            <a:avLst/>
          </a:prstGeom>
          <a:solidFill>
            <a:schemeClr val="accent6">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600" b="1" dirty="0">
                <a:solidFill>
                  <a:schemeClr val="tx1"/>
                </a:solidFill>
              </a:rPr>
              <a:t>U1 </a:t>
            </a:r>
          </a:p>
          <a:p>
            <a:pPr algn="ctr"/>
            <a:r>
              <a:rPr lang="en-GB" sz="3600" b="1" dirty="0">
                <a:solidFill>
                  <a:schemeClr val="tx1"/>
                </a:solidFill>
              </a:rPr>
              <a:t>Out for </a:t>
            </a:r>
          </a:p>
          <a:p>
            <a:pPr algn="ctr"/>
            <a:r>
              <a:rPr lang="en-GB" sz="3600" b="1" dirty="0">
                <a:solidFill>
                  <a:schemeClr val="tx1"/>
                </a:solidFill>
              </a:rPr>
              <a:t>C / NC</a:t>
            </a:r>
            <a:endParaRPr lang="en-US" sz="3600" b="1" dirty="0">
              <a:solidFill>
                <a:schemeClr val="tx1"/>
              </a:solidFill>
            </a:endParaRPr>
          </a:p>
        </p:txBody>
      </p:sp>
      <p:sp>
        <p:nvSpPr>
          <p:cNvPr id="15" name="Subtitle 2">
            <a:extLst>
              <a:ext uri="{FF2B5EF4-FFF2-40B4-BE49-F238E27FC236}">
                <a16:creationId xmlns:a16="http://schemas.microsoft.com/office/drawing/2014/main" id="{77017739-D91E-25F3-BF59-36D6FF41F793}"/>
              </a:ext>
            </a:extLst>
          </p:cNvPr>
          <p:cNvSpPr txBox="1">
            <a:spLocks/>
          </p:cNvSpPr>
          <p:nvPr/>
        </p:nvSpPr>
        <p:spPr>
          <a:xfrm>
            <a:off x="1270624" y="287070"/>
            <a:ext cx="3294749" cy="455051"/>
          </a:xfrm>
          <a:prstGeom prst="rect">
            <a:avLst/>
          </a:prstGeom>
          <a:solidFill>
            <a:schemeClr val="bg1"/>
          </a:solidFill>
          <a:ln w="38100">
            <a:solidFill>
              <a:srgbClr val="FF0000"/>
            </a:solidFill>
          </a:ln>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000" b="1" dirty="0">
                <a:solidFill>
                  <a:srgbClr val="000000"/>
                </a:solidFill>
              </a:rPr>
              <a:t>U2 Fill</a:t>
            </a:r>
            <a:endParaRPr lang="en-US" sz="4000" b="1" dirty="0"/>
          </a:p>
        </p:txBody>
      </p:sp>
      <p:sp>
        <p:nvSpPr>
          <p:cNvPr id="17" name="Subtitle 2">
            <a:extLst>
              <a:ext uri="{FF2B5EF4-FFF2-40B4-BE49-F238E27FC236}">
                <a16:creationId xmlns:a16="http://schemas.microsoft.com/office/drawing/2014/main" id="{21985BA4-CB43-244E-F97C-0A31F3590390}"/>
              </a:ext>
            </a:extLst>
          </p:cNvPr>
          <p:cNvSpPr txBox="1">
            <a:spLocks/>
          </p:cNvSpPr>
          <p:nvPr/>
        </p:nvSpPr>
        <p:spPr>
          <a:xfrm>
            <a:off x="9757459" y="548944"/>
            <a:ext cx="1970716" cy="646468"/>
          </a:xfrm>
          <a:prstGeom prst="rect">
            <a:avLst/>
          </a:prstGeom>
          <a:solidFill>
            <a:schemeClr val="bg1"/>
          </a:solidFill>
          <a:ln w="38100">
            <a:solidFill>
              <a:srgbClr val="FF0000"/>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000" b="1" u="none" strike="noStrike" baseline="0" dirty="0">
                <a:solidFill>
                  <a:srgbClr val="000000"/>
                </a:solidFill>
              </a:rPr>
              <a:t>Anytime U1 Goes Out</a:t>
            </a:r>
            <a:endParaRPr lang="en-US" sz="2000" b="1" dirty="0"/>
          </a:p>
        </p:txBody>
      </p:sp>
      <p:sp>
        <p:nvSpPr>
          <p:cNvPr id="10" name="Arrow: Right 9">
            <a:extLst>
              <a:ext uri="{FF2B5EF4-FFF2-40B4-BE49-F238E27FC236}">
                <a16:creationId xmlns:a16="http://schemas.microsoft.com/office/drawing/2014/main" id="{6AFCDD85-D453-A92A-BF51-007C73B36023}"/>
              </a:ext>
            </a:extLst>
          </p:cNvPr>
          <p:cNvSpPr/>
          <p:nvPr/>
        </p:nvSpPr>
        <p:spPr>
          <a:xfrm rot="14195556">
            <a:off x="6192991" y="1918660"/>
            <a:ext cx="379628" cy="92757"/>
          </a:xfrm>
          <a:prstGeom prst="rightArrow">
            <a:avLst/>
          </a:prstGeom>
          <a:solidFill>
            <a:srgbClr val="CC1825"/>
          </a:solidFill>
          <a:ln>
            <a:solidFill>
              <a:srgbClr val="CC182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Right 11">
            <a:extLst>
              <a:ext uri="{FF2B5EF4-FFF2-40B4-BE49-F238E27FC236}">
                <a16:creationId xmlns:a16="http://schemas.microsoft.com/office/drawing/2014/main" id="{F153B8D0-525E-D383-061C-4437A8062EE8}"/>
              </a:ext>
            </a:extLst>
          </p:cNvPr>
          <p:cNvSpPr/>
          <p:nvPr/>
        </p:nvSpPr>
        <p:spPr>
          <a:xfrm rot="2234225">
            <a:off x="6817641" y="2612921"/>
            <a:ext cx="731234" cy="117242"/>
          </a:xfrm>
          <a:prstGeom prst="rightArrow">
            <a:avLst/>
          </a:prstGeom>
          <a:solidFill>
            <a:srgbClr val="CC1825"/>
          </a:solidFill>
          <a:ln>
            <a:solidFill>
              <a:srgbClr val="CC182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5390193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circle(in)">
                                      <p:cBhvr>
                                        <p:cTn id="7" dur="2000"/>
                                        <p:tgtEl>
                                          <p:spTgt spid="17"/>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circle(in)">
                                      <p:cBhvr>
                                        <p:cTn id="10"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B78D74-760B-45C2-3D02-DDC8B33F8F3F}"/>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AACF5D12-A5D5-BFDD-A620-6150DA420C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71C57221-6ADF-F080-D056-8BA07D57933E}"/>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EC30DC3A-C755-4ACE-21F3-B69801438D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pic>
        <p:nvPicPr>
          <p:cNvPr id="2" name="Picture 1">
            <a:extLst>
              <a:ext uri="{FF2B5EF4-FFF2-40B4-BE49-F238E27FC236}">
                <a16:creationId xmlns:a16="http://schemas.microsoft.com/office/drawing/2014/main" id="{BBDD5837-0FA5-974F-6B8A-1FBAB720C75F}"/>
              </a:ext>
            </a:extLst>
          </p:cNvPr>
          <p:cNvPicPr>
            <a:picLocks noChangeAspect="1"/>
          </p:cNvPicPr>
          <p:nvPr/>
        </p:nvPicPr>
        <p:blipFill>
          <a:blip r:embed="rId4"/>
          <a:stretch>
            <a:fillRect/>
          </a:stretch>
        </p:blipFill>
        <p:spPr>
          <a:xfrm rot="8157561">
            <a:off x="2588575" y="2798765"/>
            <a:ext cx="316759" cy="227724"/>
          </a:xfrm>
          <a:prstGeom prst="rect">
            <a:avLst/>
          </a:prstGeom>
        </p:spPr>
      </p:pic>
      <p:pic>
        <p:nvPicPr>
          <p:cNvPr id="4" name="Picture 3">
            <a:extLst>
              <a:ext uri="{FF2B5EF4-FFF2-40B4-BE49-F238E27FC236}">
                <a16:creationId xmlns:a16="http://schemas.microsoft.com/office/drawing/2014/main" id="{D0DD7F25-88B5-9641-63C2-A777513258FF}"/>
              </a:ext>
            </a:extLst>
          </p:cNvPr>
          <p:cNvPicPr>
            <a:picLocks noChangeAspect="1"/>
          </p:cNvPicPr>
          <p:nvPr/>
        </p:nvPicPr>
        <p:blipFill>
          <a:blip r:embed="rId4"/>
          <a:stretch>
            <a:fillRect/>
          </a:stretch>
        </p:blipFill>
        <p:spPr>
          <a:xfrm rot="12123562">
            <a:off x="6823802" y="433777"/>
            <a:ext cx="316759" cy="227724"/>
          </a:xfrm>
          <a:prstGeom prst="rect">
            <a:avLst/>
          </a:prstGeom>
        </p:spPr>
      </p:pic>
      <p:pic>
        <p:nvPicPr>
          <p:cNvPr id="6" name="Picture 5">
            <a:extLst>
              <a:ext uri="{FF2B5EF4-FFF2-40B4-BE49-F238E27FC236}">
                <a16:creationId xmlns:a16="http://schemas.microsoft.com/office/drawing/2014/main" id="{66975F56-D0EC-EEF5-4243-7806C2564EE6}"/>
              </a:ext>
            </a:extLst>
          </p:cNvPr>
          <p:cNvPicPr>
            <a:picLocks noChangeAspect="1"/>
          </p:cNvPicPr>
          <p:nvPr/>
        </p:nvPicPr>
        <p:blipFill>
          <a:blip r:embed="rId4"/>
          <a:stretch>
            <a:fillRect/>
          </a:stretch>
        </p:blipFill>
        <p:spPr>
          <a:xfrm rot="13256188">
            <a:off x="9112218" y="2803786"/>
            <a:ext cx="316759" cy="227724"/>
          </a:xfrm>
          <a:prstGeom prst="rect">
            <a:avLst/>
          </a:prstGeom>
        </p:spPr>
      </p:pic>
      <p:pic>
        <p:nvPicPr>
          <p:cNvPr id="7" name="Picture 6">
            <a:extLst>
              <a:ext uri="{FF2B5EF4-FFF2-40B4-BE49-F238E27FC236}">
                <a16:creationId xmlns:a16="http://schemas.microsoft.com/office/drawing/2014/main" id="{9DD63769-1C4A-76CF-68EF-9EB9E32897D7}"/>
              </a:ext>
            </a:extLst>
          </p:cNvPr>
          <p:cNvPicPr>
            <a:picLocks noChangeAspect="1"/>
          </p:cNvPicPr>
          <p:nvPr/>
        </p:nvPicPr>
        <p:blipFill>
          <a:blip r:embed="rId4"/>
          <a:stretch>
            <a:fillRect/>
          </a:stretch>
        </p:blipFill>
        <p:spPr>
          <a:xfrm>
            <a:off x="5883683" y="6297092"/>
            <a:ext cx="316759" cy="227724"/>
          </a:xfrm>
          <a:prstGeom prst="rect">
            <a:avLst/>
          </a:prstGeom>
        </p:spPr>
      </p:pic>
      <p:sp>
        <p:nvSpPr>
          <p:cNvPr id="13" name="Rectangle 12">
            <a:extLst>
              <a:ext uri="{FF2B5EF4-FFF2-40B4-BE49-F238E27FC236}">
                <a16:creationId xmlns:a16="http://schemas.microsoft.com/office/drawing/2014/main" id="{4EF1F02B-D0A2-5E1A-843F-237E9016136D}"/>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74BB978-D5D8-51DE-81A6-FDEE23CDA7A4}"/>
              </a:ext>
            </a:extLst>
          </p:cNvPr>
          <p:cNvSpPr/>
          <p:nvPr/>
        </p:nvSpPr>
        <p:spPr>
          <a:xfrm rot="13514671">
            <a:off x="2452407" y="5282886"/>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6899473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2D688E-B23D-1E04-12E8-B46B32D2BD89}"/>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9F338EFE-7B27-CDBD-202A-744C7A9CA3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708F65BA-1A5C-CC0C-B9EE-83C7FBD748C9}"/>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709C948E-3CFD-4EE2-5713-173FC37016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pic>
        <p:nvPicPr>
          <p:cNvPr id="2" name="Picture 1">
            <a:extLst>
              <a:ext uri="{FF2B5EF4-FFF2-40B4-BE49-F238E27FC236}">
                <a16:creationId xmlns:a16="http://schemas.microsoft.com/office/drawing/2014/main" id="{AB226585-101B-FF05-202D-03F7E521C5C8}"/>
              </a:ext>
            </a:extLst>
          </p:cNvPr>
          <p:cNvPicPr>
            <a:picLocks noChangeAspect="1"/>
          </p:cNvPicPr>
          <p:nvPr/>
        </p:nvPicPr>
        <p:blipFill>
          <a:blip r:embed="rId4"/>
          <a:stretch>
            <a:fillRect/>
          </a:stretch>
        </p:blipFill>
        <p:spPr>
          <a:xfrm rot="8157561">
            <a:off x="2588575" y="2798765"/>
            <a:ext cx="316759" cy="227724"/>
          </a:xfrm>
          <a:prstGeom prst="rect">
            <a:avLst/>
          </a:prstGeom>
        </p:spPr>
      </p:pic>
      <p:pic>
        <p:nvPicPr>
          <p:cNvPr id="4" name="Picture 3">
            <a:extLst>
              <a:ext uri="{FF2B5EF4-FFF2-40B4-BE49-F238E27FC236}">
                <a16:creationId xmlns:a16="http://schemas.microsoft.com/office/drawing/2014/main" id="{D6CC94B6-5449-B4FC-D390-D99E4B5DF606}"/>
              </a:ext>
            </a:extLst>
          </p:cNvPr>
          <p:cNvPicPr>
            <a:picLocks noChangeAspect="1"/>
          </p:cNvPicPr>
          <p:nvPr/>
        </p:nvPicPr>
        <p:blipFill>
          <a:blip r:embed="rId4"/>
          <a:stretch>
            <a:fillRect/>
          </a:stretch>
        </p:blipFill>
        <p:spPr>
          <a:xfrm rot="12123562">
            <a:off x="6823802" y="433777"/>
            <a:ext cx="316759" cy="227724"/>
          </a:xfrm>
          <a:prstGeom prst="rect">
            <a:avLst/>
          </a:prstGeom>
        </p:spPr>
      </p:pic>
      <p:pic>
        <p:nvPicPr>
          <p:cNvPr id="6" name="Picture 5">
            <a:extLst>
              <a:ext uri="{FF2B5EF4-FFF2-40B4-BE49-F238E27FC236}">
                <a16:creationId xmlns:a16="http://schemas.microsoft.com/office/drawing/2014/main" id="{86751C7B-E1BC-DCBA-F63F-190C0C2DA9AC}"/>
              </a:ext>
            </a:extLst>
          </p:cNvPr>
          <p:cNvPicPr>
            <a:picLocks noChangeAspect="1"/>
          </p:cNvPicPr>
          <p:nvPr/>
        </p:nvPicPr>
        <p:blipFill>
          <a:blip r:embed="rId4"/>
          <a:stretch>
            <a:fillRect/>
          </a:stretch>
        </p:blipFill>
        <p:spPr>
          <a:xfrm rot="13256188">
            <a:off x="9112218" y="2803786"/>
            <a:ext cx="316759" cy="227724"/>
          </a:xfrm>
          <a:prstGeom prst="rect">
            <a:avLst/>
          </a:prstGeom>
        </p:spPr>
      </p:pic>
      <p:pic>
        <p:nvPicPr>
          <p:cNvPr id="7" name="Picture 6">
            <a:extLst>
              <a:ext uri="{FF2B5EF4-FFF2-40B4-BE49-F238E27FC236}">
                <a16:creationId xmlns:a16="http://schemas.microsoft.com/office/drawing/2014/main" id="{9350D71F-B0D6-843A-72BA-92B4AB989C50}"/>
              </a:ext>
            </a:extLst>
          </p:cNvPr>
          <p:cNvPicPr>
            <a:picLocks noChangeAspect="1"/>
          </p:cNvPicPr>
          <p:nvPr/>
        </p:nvPicPr>
        <p:blipFill>
          <a:blip r:embed="rId4"/>
          <a:stretch>
            <a:fillRect/>
          </a:stretch>
        </p:blipFill>
        <p:spPr>
          <a:xfrm>
            <a:off x="5883683" y="6297092"/>
            <a:ext cx="316759" cy="227724"/>
          </a:xfrm>
          <a:prstGeom prst="rect">
            <a:avLst/>
          </a:prstGeom>
        </p:spPr>
      </p:pic>
      <p:sp>
        <p:nvSpPr>
          <p:cNvPr id="13" name="Rectangle 12">
            <a:extLst>
              <a:ext uri="{FF2B5EF4-FFF2-40B4-BE49-F238E27FC236}">
                <a16:creationId xmlns:a16="http://schemas.microsoft.com/office/drawing/2014/main" id="{46B05BA7-B4A5-8400-5571-3D44B5FD98D4}"/>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50101FE-8470-A91D-EDF0-DBD88189BBBC}"/>
              </a:ext>
            </a:extLst>
          </p:cNvPr>
          <p:cNvSpPr/>
          <p:nvPr/>
        </p:nvSpPr>
        <p:spPr>
          <a:xfrm rot="13514671">
            <a:off x="2452407" y="5282886"/>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A black and white sign with a helmet&#10;&#10;AI-generated content may be incorrect.">
            <a:extLst>
              <a:ext uri="{FF2B5EF4-FFF2-40B4-BE49-F238E27FC236}">
                <a16:creationId xmlns:a16="http://schemas.microsoft.com/office/drawing/2014/main" id="{317DF783-3FD4-4676-8187-BFD33C4C590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41226" y="755373"/>
            <a:ext cx="5124627" cy="5124627"/>
          </a:xfrm>
          <a:prstGeom prst="rect">
            <a:avLst/>
          </a:prstGeom>
        </p:spPr>
      </p:pic>
    </p:spTree>
    <p:extLst>
      <p:ext uri="{BB962C8B-B14F-4D97-AF65-F5344CB8AC3E}">
        <p14:creationId xmlns:p14="http://schemas.microsoft.com/office/powerpoint/2010/main" val="293581027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ircle(in)">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407468-477B-C31A-EF14-B2C65C0DF56C}"/>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7DADDC00-CEF9-37E0-1BAF-CA8DB49A19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BBE8863C-B8F3-342B-57A1-BD493CEFFF56}"/>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8EE85746-1099-C98E-FFE6-E35DC53692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pic>
        <p:nvPicPr>
          <p:cNvPr id="2" name="Picture 1">
            <a:extLst>
              <a:ext uri="{FF2B5EF4-FFF2-40B4-BE49-F238E27FC236}">
                <a16:creationId xmlns:a16="http://schemas.microsoft.com/office/drawing/2014/main" id="{510E176B-8105-783F-1EE1-48692C2A4109}"/>
              </a:ext>
            </a:extLst>
          </p:cNvPr>
          <p:cNvPicPr>
            <a:picLocks noChangeAspect="1"/>
          </p:cNvPicPr>
          <p:nvPr/>
        </p:nvPicPr>
        <p:blipFill>
          <a:blip r:embed="rId4"/>
          <a:stretch>
            <a:fillRect/>
          </a:stretch>
        </p:blipFill>
        <p:spPr>
          <a:xfrm rot="8157561">
            <a:off x="2588575" y="2798765"/>
            <a:ext cx="316759" cy="227724"/>
          </a:xfrm>
          <a:prstGeom prst="rect">
            <a:avLst/>
          </a:prstGeom>
        </p:spPr>
      </p:pic>
      <p:pic>
        <p:nvPicPr>
          <p:cNvPr id="4" name="Picture 3">
            <a:extLst>
              <a:ext uri="{FF2B5EF4-FFF2-40B4-BE49-F238E27FC236}">
                <a16:creationId xmlns:a16="http://schemas.microsoft.com/office/drawing/2014/main" id="{EB6A963E-6910-2FCE-81AC-B3A7D3A865AE}"/>
              </a:ext>
            </a:extLst>
          </p:cNvPr>
          <p:cNvPicPr>
            <a:picLocks noChangeAspect="1"/>
          </p:cNvPicPr>
          <p:nvPr/>
        </p:nvPicPr>
        <p:blipFill>
          <a:blip r:embed="rId4"/>
          <a:stretch>
            <a:fillRect/>
          </a:stretch>
        </p:blipFill>
        <p:spPr>
          <a:xfrm rot="12123562">
            <a:off x="6823802" y="433777"/>
            <a:ext cx="316759" cy="227724"/>
          </a:xfrm>
          <a:prstGeom prst="rect">
            <a:avLst/>
          </a:prstGeom>
        </p:spPr>
      </p:pic>
      <p:pic>
        <p:nvPicPr>
          <p:cNvPr id="6" name="Picture 5">
            <a:extLst>
              <a:ext uri="{FF2B5EF4-FFF2-40B4-BE49-F238E27FC236}">
                <a16:creationId xmlns:a16="http://schemas.microsoft.com/office/drawing/2014/main" id="{838CC25D-A349-2342-8999-4CA441700946}"/>
              </a:ext>
            </a:extLst>
          </p:cNvPr>
          <p:cNvPicPr>
            <a:picLocks noChangeAspect="1"/>
          </p:cNvPicPr>
          <p:nvPr/>
        </p:nvPicPr>
        <p:blipFill>
          <a:blip r:embed="rId4"/>
          <a:stretch>
            <a:fillRect/>
          </a:stretch>
        </p:blipFill>
        <p:spPr>
          <a:xfrm rot="13256188">
            <a:off x="9112218" y="2803786"/>
            <a:ext cx="316759" cy="227724"/>
          </a:xfrm>
          <a:prstGeom prst="rect">
            <a:avLst/>
          </a:prstGeom>
        </p:spPr>
      </p:pic>
      <p:pic>
        <p:nvPicPr>
          <p:cNvPr id="7" name="Picture 6">
            <a:extLst>
              <a:ext uri="{FF2B5EF4-FFF2-40B4-BE49-F238E27FC236}">
                <a16:creationId xmlns:a16="http://schemas.microsoft.com/office/drawing/2014/main" id="{098E4EFC-FA63-645B-22C1-016F242A1278}"/>
              </a:ext>
            </a:extLst>
          </p:cNvPr>
          <p:cNvPicPr>
            <a:picLocks noChangeAspect="1"/>
          </p:cNvPicPr>
          <p:nvPr/>
        </p:nvPicPr>
        <p:blipFill>
          <a:blip r:embed="rId4"/>
          <a:stretch>
            <a:fillRect/>
          </a:stretch>
        </p:blipFill>
        <p:spPr>
          <a:xfrm>
            <a:off x="5883683" y="6297092"/>
            <a:ext cx="316759" cy="227724"/>
          </a:xfrm>
          <a:prstGeom prst="rect">
            <a:avLst/>
          </a:prstGeom>
        </p:spPr>
      </p:pic>
      <p:sp>
        <p:nvSpPr>
          <p:cNvPr id="13" name="Rectangle 12">
            <a:extLst>
              <a:ext uri="{FF2B5EF4-FFF2-40B4-BE49-F238E27FC236}">
                <a16:creationId xmlns:a16="http://schemas.microsoft.com/office/drawing/2014/main" id="{A1313B76-D9F4-B9A1-8ADD-CFA7B9EBB8CD}"/>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34128FB-6AB8-F1E7-B181-9893E46D0439}"/>
              </a:ext>
            </a:extLst>
          </p:cNvPr>
          <p:cNvSpPr/>
          <p:nvPr/>
        </p:nvSpPr>
        <p:spPr>
          <a:xfrm rot="13514671">
            <a:off x="2452407" y="5282886"/>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715DA528-E8E2-68D8-82E5-9805F496F40E}"/>
              </a:ext>
            </a:extLst>
          </p:cNvPr>
          <p:cNvSpPr/>
          <p:nvPr/>
        </p:nvSpPr>
        <p:spPr>
          <a:xfrm>
            <a:off x="3041965" y="712648"/>
            <a:ext cx="6034382" cy="551613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a:buNone/>
            </a:pPr>
            <a:r>
              <a:rPr lang="en-US" dirty="0">
                <a:solidFill>
                  <a:schemeClr val="bg1"/>
                </a:solidFill>
                <a:effectLst/>
                <a:ea typeface="Aptos" panose="020B0004020202020204" pitchFamily="34" charset="0"/>
                <a:cs typeface="Helvetica" panose="020B0604020202020204" pitchFamily="34" charset="0"/>
              </a:rPr>
              <a:t>You can't handle the plate! Coach, we work in a ballpark that has fences. And</a:t>
            </a:r>
            <a:r>
              <a:rPr lang="en-US" dirty="0">
                <a:solidFill>
                  <a:schemeClr val="bg1"/>
                </a:solidFill>
                <a:effectLst/>
                <a:ea typeface="Aptos" panose="020B0004020202020204" pitchFamily="34" charset="0"/>
                <a:cs typeface="Aptos" panose="020B0004020202020204" pitchFamily="34" charset="0"/>
              </a:rPr>
              <a:t> those fences have to be guarded by men with plate shoes. Who's gonna do it? You?</a:t>
            </a:r>
          </a:p>
          <a:p>
            <a:pPr marL="0" marR="0">
              <a:buNone/>
            </a:pPr>
            <a:endParaRPr lang="en-US" dirty="0">
              <a:solidFill>
                <a:schemeClr val="bg1"/>
              </a:solidFill>
              <a:effectLst/>
              <a:ea typeface="Aptos" panose="020B0004020202020204" pitchFamily="34" charset="0"/>
              <a:cs typeface="Aptos" panose="020B0004020202020204" pitchFamily="34" charset="0"/>
            </a:endParaRPr>
          </a:p>
          <a:p>
            <a:pPr marL="0" marR="0">
              <a:buNone/>
            </a:pPr>
            <a:r>
              <a:rPr lang="en-US" dirty="0">
                <a:solidFill>
                  <a:schemeClr val="bg1"/>
                </a:solidFill>
                <a:effectLst/>
                <a:ea typeface="Aptos" panose="020B0004020202020204" pitchFamily="34" charset="0"/>
                <a:cs typeface="Helvetica" panose="020B0604020202020204" pitchFamily="34" charset="0"/>
              </a:rPr>
              <a:t>You, Coach Weinberg? I have a greater responsibility than you can possibly fathom. You weep about balls and strikes and you curse the Men in Blue. You have</a:t>
            </a:r>
            <a:r>
              <a:rPr lang="en-US" dirty="0">
                <a:solidFill>
                  <a:schemeClr val="bg1"/>
                </a:solidFill>
                <a:effectLst/>
                <a:ea typeface="Aptos" panose="020B0004020202020204" pitchFamily="34" charset="0"/>
                <a:cs typeface="Aptos" panose="020B0004020202020204" pitchFamily="34" charset="0"/>
              </a:rPr>
              <a:t> that luxury.</a:t>
            </a:r>
          </a:p>
          <a:p>
            <a:pPr marL="0" marR="0">
              <a:buNone/>
            </a:pPr>
            <a:endParaRPr lang="en-US" dirty="0">
              <a:solidFill>
                <a:schemeClr val="bg1"/>
              </a:solidFill>
              <a:ea typeface="Aptos" panose="020B0004020202020204" pitchFamily="34" charset="0"/>
              <a:cs typeface="Aptos" panose="020B0004020202020204" pitchFamily="34" charset="0"/>
            </a:endParaRPr>
          </a:p>
          <a:p>
            <a:pPr marL="0" marR="0">
              <a:buNone/>
            </a:pPr>
            <a:r>
              <a:rPr lang="en-US" dirty="0">
                <a:solidFill>
                  <a:schemeClr val="bg1"/>
                </a:solidFill>
                <a:effectLst/>
                <a:ea typeface="Aptos" panose="020B0004020202020204" pitchFamily="34" charset="0"/>
                <a:cs typeface="Aptos" panose="020B0004020202020204" pitchFamily="34" charset="0"/>
              </a:rPr>
              <a:t> You have the luxury of not knowing what I know: that interference calls, while tragic, probably get outs. And my existence, while grotesque and incomprehensible to you, gets outs...You don't want the truth. </a:t>
            </a:r>
          </a:p>
          <a:p>
            <a:pPr marL="0" marR="0">
              <a:buNone/>
            </a:pPr>
            <a:endParaRPr lang="en-US" dirty="0">
              <a:solidFill>
                <a:schemeClr val="bg1"/>
              </a:solidFill>
              <a:ea typeface="Aptos" panose="020B0004020202020204" pitchFamily="34" charset="0"/>
              <a:cs typeface="Aptos" panose="020B0004020202020204" pitchFamily="34" charset="0"/>
            </a:endParaRPr>
          </a:p>
          <a:p>
            <a:pPr marL="0" marR="0">
              <a:buNone/>
            </a:pPr>
            <a:r>
              <a:rPr lang="en-US" dirty="0">
                <a:solidFill>
                  <a:schemeClr val="bg1"/>
                </a:solidFill>
                <a:effectLst/>
                <a:ea typeface="Aptos" panose="020B0004020202020204" pitchFamily="34" charset="0"/>
                <a:cs typeface="Aptos" panose="020B0004020202020204" pitchFamily="34" charset="0"/>
              </a:rPr>
              <a:t>Because deep down, in places you don't talk about at parties, you want me on that plate. You need me on that plate.</a:t>
            </a:r>
          </a:p>
        </p:txBody>
      </p:sp>
    </p:spTree>
    <p:extLst>
      <p:ext uri="{BB962C8B-B14F-4D97-AF65-F5344CB8AC3E}">
        <p14:creationId xmlns:p14="http://schemas.microsoft.com/office/powerpoint/2010/main" val="183424442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B2454E-EE00-3DF2-2222-A4E9381E9E61}"/>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F8F35ACD-06A4-E742-AF2A-DDED88DBB9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97F599AD-C529-79CD-9F03-0516EC3C3821}"/>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F77CDB42-2F9B-6B00-E830-58EE770D3E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sp>
        <p:nvSpPr>
          <p:cNvPr id="2" name="Rectangle 1">
            <a:extLst>
              <a:ext uri="{FF2B5EF4-FFF2-40B4-BE49-F238E27FC236}">
                <a16:creationId xmlns:a16="http://schemas.microsoft.com/office/drawing/2014/main" id="{F0A61F76-EB6F-F5AC-CBA8-FB932347F864}"/>
              </a:ext>
            </a:extLst>
          </p:cNvPr>
          <p:cNvSpPr/>
          <p:nvPr/>
        </p:nvSpPr>
        <p:spPr>
          <a:xfrm rot="2707398">
            <a:off x="1881809" y="5102087"/>
            <a:ext cx="2001078" cy="60297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97FC1780-D209-006B-8CCD-12046DDB4D32}"/>
              </a:ext>
            </a:extLst>
          </p:cNvPr>
          <p:cNvSpPr/>
          <p:nvPr/>
        </p:nvSpPr>
        <p:spPr>
          <a:xfrm rot="2809400">
            <a:off x="2491407" y="5320749"/>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F705F5F6-B176-A387-6C87-F161E5DC8B6C}"/>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ubtitle 2">
            <a:extLst>
              <a:ext uri="{FF2B5EF4-FFF2-40B4-BE49-F238E27FC236}">
                <a16:creationId xmlns:a16="http://schemas.microsoft.com/office/drawing/2014/main" id="{70ADD0B5-43EF-25D1-DAA4-3BA020421521}"/>
              </a:ext>
            </a:extLst>
          </p:cNvPr>
          <p:cNvSpPr txBox="1">
            <a:spLocks/>
          </p:cNvSpPr>
          <p:nvPr/>
        </p:nvSpPr>
        <p:spPr>
          <a:xfrm>
            <a:off x="9939129" y="547639"/>
            <a:ext cx="1860539" cy="207734"/>
          </a:xfrm>
          <a:prstGeom prst="rect">
            <a:avLst/>
          </a:prstGeom>
          <a:solidFill>
            <a:schemeClr val="bg1"/>
          </a:solidFill>
          <a:ln w="38100">
            <a:solidFill>
              <a:srgbClr val="FF0000"/>
            </a:solidFill>
          </a:ln>
        </p:spPr>
        <p:txBody>
          <a:bodyPr vert="horz" lIns="91440" tIns="45720" rIns="91440" bIns="45720" rtlCol="0">
            <a:normAutofit fontScale="4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400" b="1" u="none" strike="noStrike" baseline="0" dirty="0">
                <a:solidFill>
                  <a:srgbClr val="000000"/>
                </a:solidFill>
                <a:latin typeface="AAAAAR+Arial-ItalicMT"/>
              </a:rPr>
              <a:t>PHILOSOPHY</a:t>
            </a:r>
            <a:endParaRPr lang="en-US" b="1" dirty="0"/>
          </a:p>
        </p:txBody>
      </p:sp>
      <p:sp>
        <p:nvSpPr>
          <p:cNvPr id="8" name="TextBox 7">
            <a:extLst>
              <a:ext uri="{FF2B5EF4-FFF2-40B4-BE49-F238E27FC236}">
                <a16:creationId xmlns:a16="http://schemas.microsoft.com/office/drawing/2014/main" id="{BF16A911-47DE-46A4-E73D-DA621C220B49}"/>
              </a:ext>
            </a:extLst>
          </p:cNvPr>
          <p:cNvSpPr txBox="1"/>
          <p:nvPr/>
        </p:nvSpPr>
        <p:spPr>
          <a:xfrm>
            <a:off x="1490472" y="721945"/>
            <a:ext cx="8915400" cy="7478970"/>
          </a:xfrm>
          <a:prstGeom prst="rect">
            <a:avLst/>
          </a:prstGeom>
          <a:solidFill>
            <a:schemeClr val="accent3">
              <a:lumMod val="20000"/>
              <a:lumOff val="80000"/>
            </a:schemeClr>
          </a:solidFill>
        </p:spPr>
        <p:txBody>
          <a:bodyPr wrap="square" rtlCol="0">
            <a:spAutoFit/>
          </a:bodyPr>
          <a:lstStyle/>
          <a:p>
            <a:r>
              <a:rPr lang="en-GB" sz="1800" b="0" i="1" u="none" strike="noStrike" baseline="0" dirty="0">
                <a:solidFill>
                  <a:srgbClr val="000000"/>
                </a:solidFill>
                <a:latin typeface="AAAAAR+Arial-ItalicMT"/>
              </a:rPr>
              <a:t>PHILOSOPHY </a:t>
            </a:r>
          </a:p>
          <a:p>
            <a:endParaRPr lang="en-GB" i="1" dirty="0">
              <a:solidFill>
                <a:srgbClr val="000000"/>
              </a:solidFill>
              <a:latin typeface="AAAAAR+Arial-ItalicMT"/>
            </a:endParaRPr>
          </a:p>
          <a:p>
            <a:pPr marL="342900" indent="-342900">
              <a:buAutoNum type="arabicPeriod"/>
            </a:pPr>
            <a:r>
              <a:rPr lang="en-GB" sz="1800" b="1" i="0" u="none" strike="noStrike" baseline="0" dirty="0">
                <a:solidFill>
                  <a:schemeClr val="tx1">
                    <a:lumMod val="50000"/>
                    <a:lumOff val="50000"/>
                  </a:schemeClr>
                </a:solidFill>
                <a:latin typeface="AAAAAM+Arial-BoldMT"/>
              </a:rPr>
              <a:t>Front load umpires </a:t>
            </a:r>
            <a:r>
              <a:rPr lang="en-GB" sz="1800" i="0" u="none" strike="noStrike" baseline="0" dirty="0">
                <a:solidFill>
                  <a:schemeClr val="tx1">
                    <a:lumMod val="50000"/>
                    <a:lumOff val="50000"/>
                  </a:schemeClr>
                </a:solidFill>
                <a:latin typeface="AAAAAC+ArialMT"/>
              </a:rPr>
              <a:t>ahead of the runners and plays whenever possible utilizing rotations. </a:t>
            </a:r>
          </a:p>
          <a:p>
            <a:pPr marL="342900" indent="-342900">
              <a:buAutoNum type="arabicPeriod"/>
            </a:pPr>
            <a:endParaRPr lang="en-GB" sz="1800" b="1" i="0" u="none" strike="noStrike" baseline="0" dirty="0">
              <a:solidFill>
                <a:schemeClr val="tx1">
                  <a:lumMod val="50000"/>
                  <a:lumOff val="50000"/>
                </a:schemeClr>
              </a:solidFill>
              <a:latin typeface="AAAAAC+ArialMT"/>
            </a:endParaRPr>
          </a:p>
          <a:p>
            <a:pPr marL="342900" indent="-342900">
              <a:buAutoNum type="arabicPeriod"/>
            </a:pPr>
            <a:r>
              <a:rPr lang="en-GB" sz="1800" b="1" i="0" u="none" strike="noStrike" baseline="0" dirty="0">
                <a:solidFill>
                  <a:schemeClr val="tx1">
                    <a:lumMod val="50000"/>
                    <a:lumOff val="50000"/>
                  </a:schemeClr>
                </a:solidFill>
                <a:latin typeface="AAAAAC+ArialMT"/>
              </a:rPr>
              <a:t>Assign responsibilities </a:t>
            </a:r>
            <a:r>
              <a:rPr lang="en-GB" sz="1800" i="0" u="none" strike="noStrike" baseline="0" dirty="0">
                <a:solidFill>
                  <a:schemeClr val="tx1">
                    <a:lumMod val="50000"/>
                    <a:lumOff val="50000"/>
                  </a:schemeClr>
                </a:solidFill>
                <a:latin typeface="AAAAAC+ArialMT"/>
              </a:rPr>
              <a:t>and rotations to cover the plays with the </a:t>
            </a:r>
            <a:r>
              <a:rPr lang="en-GB" sz="1800" i="0" u="none" strike="noStrike" baseline="0" dirty="0">
                <a:solidFill>
                  <a:schemeClr val="tx1">
                    <a:lumMod val="50000"/>
                    <a:lumOff val="50000"/>
                  </a:schemeClr>
                </a:solidFill>
                <a:latin typeface="AAAAAM+Arial-BoldMT"/>
              </a:rPr>
              <a:t>highest probabilities in order of priority. </a:t>
            </a:r>
          </a:p>
          <a:p>
            <a:pPr marL="342900" indent="-342900">
              <a:buAutoNum type="arabicPeriod"/>
            </a:pPr>
            <a:endParaRPr lang="en-GB" sz="1800" b="1" i="0" u="none" strike="noStrike" baseline="0" dirty="0">
              <a:solidFill>
                <a:srgbClr val="000000"/>
              </a:solidFill>
              <a:latin typeface="AAAAAC+ArialMT"/>
            </a:endParaRPr>
          </a:p>
          <a:p>
            <a:pPr marL="342900" indent="-342900">
              <a:buAutoNum type="arabicPeriod"/>
            </a:pPr>
            <a:r>
              <a:rPr lang="en-GB" sz="3200" b="1" i="0" u="none" strike="noStrike" baseline="0" dirty="0">
                <a:solidFill>
                  <a:srgbClr val="000000"/>
                </a:solidFill>
                <a:latin typeface="AAAAAC+ArialMT"/>
              </a:rPr>
              <a:t>When assigned to </a:t>
            </a:r>
            <a:r>
              <a:rPr lang="en-GB" sz="3200" b="1" i="0" u="none" strike="noStrike" baseline="0" dirty="0">
                <a:solidFill>
                  <a:srgbClr val="000000"/>
                </a:solidFill>
                <a:latin typeface="AAAAAM+Arial-BoldMT"/>
              </a:rPr>
              <a:t>cover multiple bases in rotation</a:t>
            </a:r>
            <a:r>
              <a:rPr lang="en-GB" sz="3200" i="0" u="none" strike="noStrike" baseline="0" dirty="0">
                <a:solidFill>
                  <a:srgbClr val="000000"/>
                </a:solidFill>
                <a:latin typeface="AAAAAC+ArialMT"/>
              </a:rPr>
              <a:t>, the umpire must let the ball take them to the play. The umpire must remember </a:t>
            </a:r>
            <a:r>
              <a:rPr lang="en-GB" sz="3200" i="0" u="none" strike="noStrike" baseline="0" dirty="0">
                <a:solidFill>
                  <a:srgbClr val="000000"/>
                </a:solidFill>
                <a:latin typeface="AAAAAM+Arial-BoldMT"/>
              </a:rPr>
              <a:t>not to overcompensate </a:t>
            </a:r>
            <a:r>
              <a:rPr lang="en-GB" sz="3200" i="0" u="none" strike="noStrike" baseline="0" dirty="0">
                <a:solidFill>
                  <a:srgbClr val="000000"/>
                </a:solidFill>
                <a:latin typeface="AAAAAC+ArialMT"/>
              </a:rPr>
              <a:t>their position should they be required to make a call on a subsequent play at another assigned base. </a:t>
            </a:r>
          </a:p>
          <a:p>
            <a:pPr marL="342900" indent="-342900">
              <a:buAutoNum type="arabicPeriod"/>
            </a:pPr>
            <a:endParaRPr lang="en-GB" sz="1800" b="1" i="0" u="none" strike="noStrike" baseline="0" dirty="0">
              <a:solidFill>
                <a:srgbClr val="000000"/>
              </a:solidFill>
              <a:latin typeface="AAAAAM+Arial-BoldMT"/>
            </a:endParaRPr>
          </a:p>
          <a:p>
            <a:pPr marL="342900" indent="-342900">
              <a:buAutoNum type="arabicPeriod"/>
            </a:pPr>
            <a:r>
              <a:rPr lang="en-GB" sz="1800" b="1" i="0" u="none" strike="noStrike" baseline="0" dirty="0">
                <a:solidFill>
                  <a:schemeClr val="accent3">
                    <a:lumMod val="20000"/>
                    <a:lumOff val="80000"/>
                  </a:schemeClr>
                </a:solidFill>
                <a:latin typeface="AAAAAM+Arial-BoldMT"/>
              </a:rPr>
              <a:t>Prioritize freedom of movement </a:t>
            </a:r>
            <a:r>
              <a:rPr lang="en-GB" sz="1800" b="0" i="0" u="none" strike="noStrike" baseline="0" dirty="0">
                <a:solidFill>
                  <a:schemeClr val="accent3">
                    <a:lumMod val="20000"/>
                    <a:lumOff val="80000"/>
                  </a:schemeClr>
                </a:solidFill>
                <a:latin typeface="AAAAAC+ArialMT"/>
              </a:rPr>
              <a:t>for fielders and runners so that umpires do not hinder any play as a result of their positioning or rotations. When assigned to cover a single base, this may require U1 / U3 to move into foul territory to observe playing action and adjust their position should a “play” (ball and runner coming together) develop. </a:t>
            </a:r>
          </a:p>
          <a:p>
            <a:pPr marL="342900" indent="-342900">
              <a:buAutoNum type="arabicPeriod"/>
            </a:pPr>
            <a:endParaRPr lang="en-GB" sz="1800" b="1" i="0" u="none" strike="noStrike" baseline="0" dirty="0">
              <a:solidFill>
                <a:schemeClr val="accent3">
                  <a:lumMod val="20000"/>
                  <a:lumOff val="80000"/>
                </a:schemeClr>
              </a:solidFill>
              <a:latin typeface="AAAAAM+Arial-BoldMT"/>
            </a:endParaRPr>
          </a:p>
          <a:p>
            <a:pPr marL="342900" indent="-342900">
              <a:buAutoNum type="arabicPeriod"/>
            </a:pPr>
            <a:r>
              <a:rPr lang="en-GB" sz="1800" b="1" i="0" u="none" strike="noStrike" baseline="0" dirty="0">
                <a:solidFill>
                  <a:schemeClr val="accent3">
                    <a:lumMod val="20000"/>
                    <a:lumOff val="80000"/>
                  </a:schemeClr>
                </a:solidFill>
                <a:latin typeface="AAAAAM+Arial-BoldMT"/>
              </a:rPr>
              <a:t>Umpire Communication </a:t>
            </a:r>
            <a:r>
              <a:rPr lang="en-GB" sz="1800" b="0" i="0" u="none" strike="noStrike" baseline="0" dirty="0">
                <a:solidFill>
                  <a:schemeClr val="accent3">
                    <a:lumMod val="20000"/>
                    <a:lumOff val="80000"/>
                  </a:schemeClr>
                </a:solidFill>
                <a:latin typeface="AAAAAC+ArialMT"/>
              </a:rPr>
              <a:t>is imperative to ensure proper coverage and rotations. Communication must occur early and continuously throughout the development of the play. Communication should be both audible and visual. </a:t>
            </a:r>
            <a:endParaRPr lang="en-US" dirty="0">
              <a:solidFill>
                <a:schemeClr val="accent3">
                  <a:lumMod val="20000"/>
                  <a:lumOff val="80000"/>
                </a:schemeClr>
              </a:solidFill>
            </a:endParaRPr>
          </a:p>
        </p:txBody>
      </p:sp>
      <p:sp>
        <p:nvSpPr>
          <p:cNvPr id="10" name="Subtitle 2">
            <a:extLst>
              <a:ext uri="{FF2B5EF4-FFF2-40B4-BE49-F238E27FC236}">
                <a16:creationId xmlns:a16="http://schemas.microsoft.com/office/drawing/2014/main" id="{2ADD116C-B24D-42DD-8FF3-426768C187C5}"/>
              </a:ext>
            </a:extLst>
          </p:cNvPr>
          <p:cNvSpPr txBox="1">
            <a:spLocks/>
          </p:cNvSpPr>
          <p:nvPr/>
        </p:nvSpPr>
        <p:spPr>
          <a:xfrm>
            <a:off x="9939129" y="547639"/>
            <a:ext cx="2104362" cy="453708"/>
          </a:xfrm>
          <a:prstGeom prst="rect">
            <a:avLst/>
          </a:prstGeom>
          <a:solidFill>
            <a:schemeClr val="bg1"/>
          </a:solidFill>
          <a:ln w="38100">
            <a:solidFill>
              <a:srgbClr val="FF0000"/>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u="none" strike="noStrike" baseline="0" dirty="0">
                <a:solidFill>
                  <a:srgbClr val="000000"/>
                </a:solidFill>
              </a:rPr>
              <a:t>PHILOSOPHY</a:t>
            </a:r>
            <a:endParaRPr lang="en-US" b="1" dirty="0"/>
          </a:p>
        </p:txBody>
      </p:sp>
    </p:spTree>
    <p:extLst>
      <p:ext uri="{BB962C8B-B14F-4D97-AF65-F5344CB8AC3E}">
        <p14:creationId xmlns:p14="http://schemas.microsoft.com/office/powerpoint/2010/main" val="364073734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BD1219-584F-B968-D98D-25FA0E7438C9}"/>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9FF0E403-F94A-C67D-B95F-B640531034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BE67DB8A-A838-6787-92E7-586E4E76FA4B}"/>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DFC8D3F5-838A-0CA5-2D21-5B14A87AC74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sp>
        <p:nvSpPr>
          <p:cNvPr id="2" name="Rectangle 1">
            <a:extLst>
              <a:ext uri="{FF2B5EF4-FFF2-40B4-BE49-F238E27FC236}">
                <a16:creationId xmlns:a16="http://schemas.microsoft.com/office/drawing/2014/main" id="{C59E6E3F-25F6-72B2-8F76-33A1FBEEB42A}"/>
              </a:ext>
            </a:extLst>
          </p:cNvPr>
          <p:cNvSpPr/>
          <p:nvPr/>
        </p:nvSpPr>
        <p:spPr>
          <a:xfrm rot="2707398">
            <a:off x="1881809" y="5102087"/>
            <a:ext cx="2001078" cy="60297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2434E46E-C316-C991-916A-AE5650563D13}"/>
              </a:ext>
            </a:extLst>
          </p:cNvPr>
          <p:cNvSpPr/>
          <p:nvPr/>
        </p:nvSpPr>
        <p:spPr>
          <a:xfrm rot="2809400">
            <a:off x="2491407" y="5320749"/>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AA831DC3-D71C-6735-48F0-51A0F432395D}"/>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ubtitle 2">
            <a:extLst>
              <a:ext uri="{FF2B5EF4-FFF2-40B4-BE49-F238E27FC236}">
                <a16:creationId xmlns:a16="http://schemas.microsoft.com/office/drawing/2014/main" id="{DFD41314-DF85-1DD8-E3CB-513E62B13794}"/>
              </a:ext>
            </a:extLst>
          </p:cNvPr>
          <p:cNvSpPr txBox="1">
            <a:spLocks/>
          </p:cNvSpPr>
          <p:nvPr/>
        </p:nvSpPr>
        <p:spPr>
          <a:xfrm>
            <a:off x="9939129" y="547639"/>
            <a:ext cx="1860539" cy="207734"/>
          </a:xfrm>
          <a:prstGeom prst="rect">
            <a:avLst/>
          </a:prstGeom>
          <a:solidFill>
            <a:schemeClr val="bg1"/>
          </a:solidFill>
          <a:ln w="38100">
            <a:solidFill>
              <a:srgbClr val="FF0000"/>
            </a:solidFill>
          </a:ln>
        </p:spPr>
        <p:txBody>
          <a:bodyPr vert="horz" lIns="91440" tIns="45720" rIns="91440" bIns="45720" rtlCol="0">
            <a:normAutofit fontScale="4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400" b="1" u="none" strike="noStrike" baseline="0" dirty="0">
                <a:solidFill>
                  <a:srgbClr val="000000"/>
                </a:solidFill>
                <a:latin typeface="AAAAAR+Arial-ItalicMT"/>
              </a:rPr>
              <a:t>PHILOSOPHY</a:t>
            </a:r>
            <a:endParaRPr lang="en-US" b="1" dirty="0"/>
          </a:p>
        </p:txBody>
      </p:sp>
      <p:sp>
        <p:nvSpPr>
          <p:cNvPr id="8" name="TextBox 7">
            <a:extLst>
              <a:ext uri="{FF2B5EF4-FFF2-40B4-BE49-F238E27FC236}">
                <a16:creationId xmlns:a16="http://schemas.microsoft.com/office/drawing/2014/main" id="{5EC7A4AC-5D7B-823B-0B39-A46C7533DA1B}"/>
              </a:ext>
            </a:extLst>
          </p:cNvPr>
          <p:cNvSpPr txBox="1"/>
          <p:nvPr/>
        </p:nvSpPr>
        <p:spPr>
          <a:xfrm>
            <a:off x="1490472" y="721945"/>
            <a:ext cx="8915400" cy="6832640"/>
          </a:xfrm>
          <a:prstGeom prst="rect">
            <a:avLst/>
          </a:prstGeom>
          <a:solidFill>
            <a:schemeClr val="accent3">
              <a:lumMod val="20000"/>
              <a:lumOff val="80000"/>
            </a:schemeClr>
          </a:solidFill>
        </p:spPr>
        <p:txBody>
          <a:bodyPr wrap="square" rtlCol="0">
            <a:spAutoFit/>
          </a:bodyPr>
          <a:lstStyle/>
          <a:p>
            <a:r>
              <a:rPr lang="en-GB" sz="1800" b="0" i="1" u="none" strike="noStrike" baseline="0" dirty="0">
                <a:solidFill>
                  <a:srgbClr val="000000"/>
                </a:solidFill>
                <a:latin typeface="AAAAAR+Arial-ItalicMT"/>
              </a:rPr>
              <a:t>PHILOSOPHY </a:t>
            </a:r>
          </a:p>
          <a:p>
            <a:endParaRPr lang="en-GB" i="1" dirty="0">
              <a:solidFill>
                <a:srgbClr val="000000"/>
              </a:solidFill>
              <a:latin typeface="AAAAAR+Arial-ItalicMT"/>
            </a:endParaRPr>
          </a:p>
          <a:p>
            <a:pPr marL="342900" indent="-342900">
              <a:buAutoNum type="arabicPeriod"/>
            </a:pPr>
            <a:r>
              <a:rPr lang="en-GB" sz="1800" b="1" i="0" u="none" strike="noStrike" baseline="0" dirty="0">
                <a:solidFill>
                  <a:schemeClr val="tx1">
                    <a:lumMod val="50000"/>
                    <a:lumOff val="50000"/>
                  </a:schemeClr>
                </a:solidFill>
                <a:latin typeface="AAAAAM+Arial-BoldMT"/>
              </a:rPr>
              <a:t>Front load umpires </a:t>
            </a:r>
            <a:r>
              <a:rPr lang="en-GB" sz="1800" i="0" u="none" strike="noStrike" baseline="0" dirty="0">
                <a:solidFill>
                  <a:schemeClr val="tx1">
                    <a:lumMod val="50000"/>
                    <a:lumOff val="50000"/>
                  </a:schemeClr>
                </a:solidFill>
                <a:latin typeface="AAAAAC+ArialMT"/>
              </a:rPr>
              <a:t>ahead of the runners and plays whenever possible utilizing rotations. </a:t>
            </a:r>
          </a:p>
          <a:p>
            <a:pPr marL="342900" indent="-342900">
              <a:buAutoNum type="arabicPeriod"/>
            </a:pPr>
            <a:endParaRPr lang="en-GB" sz="1800" b="1" i="0" u="none" strike="noStrike" baseline="0" dirty="0">
              <a:solidFill>
                <a:schemeClr val="tx1">
                  <a:lumMod val="50000"/>
                  <a:lumOff val="50000"/>
                </a:schemeClr>
              </a:solidFill>
              <a:latin typeface="AAAAAC+ArialMT"/>
            </a:endParaRPr>
          </a:p>
          <a:p>
            <a:pPr marL="342900" indent="-342900">
              <a:buAutoNum type="arabicPeriod"/>
            </a:pPr>
            <a:r>
              <a:rPr lang="en-GB" sz="1800" b="1" i="0" u="none" strike="noStrike" baseline="0" dirty="0">
                <a:solidFill>
                  <a:schemeClr val="tx1">
                    <a:lumMod val="50000"/>
                    <a:lumOff val="50000"/>
                  </a:schemeClr>
                </a:solidFill>
                <a:latin typeface="AAAAAC+ArialMT"/>
              </a:rPr>
              <a:t>Assign responsibilities </a:t>
            </a:r>
            <a:r>
              <a:rPr lang="en-GB" sz="1800" i="0" u="none" strike="noStrike" baseline="0" dirty="0">
                <a:solidFill>
                  <a:schemeClr val="tx1">
                    <a:lumMod val="50000"/>
                    <a:lumOff val="50000"/>
                  </a:schemeClr>
                </a:solidFill>
                <a:latin typeface="AAAAAC+ArialMT"/>
              </a:rPr>
              <a:t>and rotations to cover the plays with the </a:t>
            </a:r>
            <a:r>
              <a:rPr lang="en-GB" sz="1800" i="0" u="none" strike="noStrike" baseline="0" dirty="0">
                <a:solidFill>
                  <a:schemeClr val="tx1">
                    <a:lumMod val="50000"/>
                    <a:lumOff val="50000"/>
                  </a:schemeClr>
                </a:solidFill>
                <a:latin typeface="AAAAAM+Arial-BoldMT"/>
              </a:rPr>
              <a:t>highest probabilities in order of priority. </a:t>
            </a:r>
          </a:p>
          <a:p>
            <a:pPr marL="342900" indent="-342900">
              <a:buAutoNum type="arabicPeriod"/>
            </a:pPr>
            <a:endParaRPr lang="en-GB" sz="1800" b="1" i="0" u="none" strike="noStrike" baseline="0" dirty="0">
              <a:solidFill>
                <a:schemeClr val="tx1">
                  <a:lumMod val="50000"/>
                  <a:lumOff val="50000"/>
                </a:schemeClr>
              </a:solidFill>
              <a:latin typeface="AAAAAC+ArialMT"/>
            </a:endParaRPr>
          </a:p>
          <a:p>
            <a:pPr marL="342900" indent="-342900">
              <a:buAutoNum type="arabicPeriod"/>
            </a:pPr>
            <a:r>
              <a:rPr lang="en-GB" sz="1800" b="1" i="0" u="none" strike="noStrike" baseline="0" dirty="0">
                <a:solidFill>
                  <a:schemeClr val="tx1">
                    <a:lumMod val="50000"/>
                    <a:lumOff val="50000"/>
                  </a:schemeClr>
                </a:solidFill>
                <a:latin typeface="AAAAAC+ArialMT"/>
              </a:rPr>
              <a:t>When assigned to </a:t>
            </a:r>
            <a:r>
              <a:rPr lang="en-GB" sz="1800" b="1" i="0" u="none" strike="noStrike" baseline="0" dirty="0">
                <a:solidFill>
                  <a:schemeClr val="tx1">
                    <a:lumMod val="50000"/>
                    <a:lumOff val="50000"/>
                  </a:schemeClr>
                </a:solidFill>
                <a:latin typeface="AAAAAM+Arial-BoldMT"/>
              </a:rPr>
              <a:t>cover multiple bases in rotation</a:t>
            </a:r>
            <a:r>
              <a:rPr lang="en-GB" sz="1800" i="0" u="none" strike="noStrike" baseline="0" dirty="0">
                <a:solidFill>
                  <a:schemeClr val="tx1">
                    <a:lumMod val="50000"/>
                    <a:lumOff val="50000"/>
                  </a:schemeClr>
                </a:solidFill>
                <a:latin typeface="AAAAAC+ArialMT"/>
              </a:rPr>
              <a:t>, the umpire must let the ball take them to the play. The umpire must remember </a:t>
            </a:r>
            <a:r>
              <a:rPr lang="en-GB" sz="1800" i="0" u="none" strike="noStrike" baseline="0" dirty="0">
                <a:solidFill>
                  <a:schemeClr val="tx1">
                    <a:lumMod val="50000"/>
                    <a:lumOff val="50000"/>
                  </a:schemeClr>
                </a:solidFill>
                <a:latin typeface="AAAAAM+Arial-BoldMT"/>
              </a:rPr>
              <a:t>not to overcompensate </a:t>
            </a:r>
            <a:r>
              <a:rPr lang="en-GB" sz="1800" i="0" u="none" strike="noStrike" baseline="0" dirty="0">
                <a:solidFill>
                  <a:schemeClr val="tx1">
                    <a:lumMod val="50000"/>
                    <a:lumOff val="50000"/>
                  </a:schemeClr>
                </a:solidFill>
                <a:latin typeface="AAAAAC+ArialMT"/>
              </a:rPr>
              <a:t>their position should they be required to make a call on a subsequent play at another assigned base. </a:t>
            </a:r>
          </a:p>
          <a:p>
            <a:pPr marL="342900" indent="-342900">
              <a:buAutoNum type="arabicPeriod"/>
            </a:pPr>
            <a:endParaRPr lang="en-GB" sz="1800" b="1" i="0" u="none" strike="noStrike" baseline="0" dirty="0">
              <a:solidFill>
                <a:srgbClr val="000000"/>
              </a:solidFill>
              <a:latin typeface="AAAAAM+Arial-BoldMT"/>
            </a:endParaRPr>
          </a:p>
          <a:p>
            <a:pPr marL="342900" indent="-342900">
              <a:buAutoNum type="arabicPeriod"/>
            </a:pPr>
            <a:r>
              <a:rPr lang="en-GB" sz="2800" b="1" i="0" u="none" strike="noStrike" baseline="0" dirty="0">
                <a:solidFill>
                  <a:srgbClr val="000000"/>
                </a:solidFill>
                <a:latin typeface="AAAAAM+Arial-BoldMT"/>
              </a:rPr>
              <a:t>Prioritize freedom of movement </a:t>
            </a:r>
            <a:r>
              <a:rPr lang="en-GB" sz="2800" b="0" i="0" u="none" strike="noStrike" baseline="0" dirty="0">
                <a:solidFill>
                  <a:srgbClr val="000000"/>
                </a:solidFill>
                <a:latin typeface="AAAAAC+ArialMT"/>
              </a:rPr>
              <a:t>for fielders and runners so that umpires do not hinder any play as a result of their positioning or rotations. When assigned to cover a single base, this may require U1 / U3 to move into foul territory to observe playing action and adjust their position should a “play” (ball and runner coming together) develop</a:t>
            </a:r>
            <a:r>
              <a:rPr lang="en-GB" sz="1800" b="0" i="0" u="none" strike="noStrike" baseline="0" dirty="0">
                <a:solidFill>
                  <a:srgbClr val="000000"/>
                </a:solidFill>
                <a:latin typeface="AAAAAC+ArialMT"/>
              </a:rPr>
              <a:t>. </a:t>
            </a:r>
          </a:p>
          <a:p>
            <a:pPr marL="342900" indent="-342900">
              <a:buAutoNum type="arabicPeriod"/>
            </a:pPr>
            <a:endParaRPr lang="en-GB" sz="1800" b="1" i="0" u="none" strike="noStrike" baseline="0" dirty="0">
              <a:solidFill>
                <a:srgbClr val="000000"/>
              </a:solidFill>
              <a:latin typeface="AAAAAM+Arial-BoldMT"/>
            </a:endParaRPr>
          </a:p>
          <a:p>
            <a:pPr marL="342900" indent="-342900">
              <a:buAutoNum type="arabicPeriod"/>
            </a:pPr>
            <a:r>
              <a:rPr lang="en-GB" sz="1800" b="1" i="0" u="none" strike="noStrike" baseline="0" dirty="0">
                <a:solidFill>
                  <a:schemeClr val="accent3">
                    <a:lumMod val="20000"/>
                    <a:lumOff val="80000"/>
                  </a:schemeClr>
                </a:solidFill>
                <a:latin typeface="AAAAAM+Arial-BoldMT"/>
              </a:rPr>
              <a:t>Umpire Communication </a:t>
            </a:r>
            <a:r>
              <a:rPr lang="en-GB" sz="1800" b="0" i="0" u="none" strike="noStrike" baseline="0" dirty="0">
                <a:solidFill>
                  <a:schemeClr val="accent3">
                    <a:lumMod val="20000"/>
                    <a:lumOff val="80000"/>
                  </a:schemeClr>
                </a:solidFill>
                <a:latin typeface="AAAAAC+ArialMT"/>
              </a:rPr>
              <a:t>is imperative to ensure proper coverage and rotations. Communication must occur early and continuously throughout the development of the play. Communication should be both audible and visual. </a:t>
            </a:r>
            <a:endParaRPr lang="en-US" dirty="0">
              <a:solidFill>
                <a:schemeClr val="accent3">
                  <a:lumMod val="20000"/>
                  <a:lumOff val="80000"/>
                </a:schemeClr>
              </a:solidFill>
            </a:endParaRPr>
          </a:p>
        </p:txBody>
      </p:sp>
      <p:sp>
        <p:nvSpPr>
          <p:cNvPr id="10" name="Subtitle 2">
            <a:extLst>
              <a:ext uri="{FF2B5EF4-FFF2-40B4-BE49-F238E27FC236}">
                <a16:creationId xmlns:a16="http://schemas.microsoft.com/office/drawing/2014/main" id="{90ECE8F1-C435-BA88-FF18-E42A5FF2DE8A}"/>
              </a:ext>
            </a:extLst>
          </p:cNvPr>
          <p:cNvSpPr txBox="1">
            <a:spLocks/>
          </p:cNvSpPr>
          <p:nvPr/>
        </p:nvSpPr>
        <p:spPr>
          <a:xfrm>
            <a:off x="9939129" y="547639"/>
            <a:ext cx="2104362" cy="453708"/>
          </a:xfrm>
          <a:prstGeom prst="rect">
            <a:avLst/>
          </a:prstGeom>
          <a:solidFill>
            <a:schemeClr val="bg1"/>
          </a:solidFill>
          <a:ln w="38100">
            <a:solidFill>
              <a:srgbClr val="FF0000"/>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u="none" strike="noStrike" baseline="0" dirty="0">
                <a:solidFill>
                  <a:srgbClr val="000000"/>
                </a:solidFill>
              </a:rPr>
              <a:t>PHILOSOPHY</a:t>
            </a:r>
            <a:endParaRPr lang="en-US" b="1" dirty="0"/>
          </a:p>
        </p:txBody>
      </p:sp>
    </p:spTree>
    <p:extLst>
      <p:ext uri="{BB962C8B-B14F-4D97-AF65-F5344CB8AC3E}">
        <p14:creationId xmlns:p14="http://schemas.microsoft.com/office/powerpoint/2010/main" val="173226433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998CDE-6273-63DD-7653-56CCF9A1E255}"/>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C6001F10-AE39-FA0E-C072-0AD7F1D85A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34958432-DD57-A039-ADA0-BE1BCF434760}"/>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06715D82-0E71-2E1F-AE95-CE9A5305D8C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sp>
        <p:nvSpPr>
          <p:cNvPr id="2" name="Rectangle 1">
            <a:extLst>
              <a:ext uri="{FF2B5EF4-FFF2-40B4-BE49-F238E27FC236}">
                <a16:creationId xmlns:a16="http://schemas.microsoft.com/office/drawing/2014/main" id="{52A76328-7FC1-A599-1208-B0FB460400C2}"/>
              </a:ext>
            </a:extLst>
          </p:cNvPr>
          <p:cNvSpPr/>
          <p:nvPr/>
        </p:nvSpPr>
        <p:spPr>
          <a:xfrm rot="2707398">
            <a:off x="1881809" y="5102087"/>
            <a:ext cx="2001078" cy="60297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5C19F614-2307-AD3C-3A08-02895CB5B16F}"/>
              </a:ext>
            </a:extLst>
          </p:cNvPr>
          <p:cNvSpPr/>
          <p:nvPr/>
        </p:nvSpPr>
        <p:spPr>
          <a:xfrm rot="2809400">
            <a:off x="2491407" y="5320749"/>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C8AD83B8-95C9-709C-5774-26F5E8E1B2FD}"/>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ubtitle 2">
            <a:extLst>
              <a:ext uri="{FF2B5EF4-FFF2-40B4-BE49-F238E27FC236}">
                <a16:creationId xmlns:a16="http://schemas.microsoft.com/office/drawing/2014/main" id="{2C47E323-0B96-EBBE-8CE7-1590698F9403}"/>
              </a:ext>
            </a:extLst>
          </p:cNvPr>
          <p:cNvSpPr txBox="1">
            <a:spLocks/>
          </p:cNvSpPr>
          <p:nvPr/>
        </p:nvSpPr>
        <p:spPr>
          <a:xfrm>
            <a:off x="9939129" y="547639"/>
            <a:ext cx="1860539" cy="207734"/>
          </a:xfrm>
          <a:prstGeom prst="rect">
            <a:avLst/>
          </a:prstGeom>
          <a:solidFill>
            <a:schemeClr val="bg1"/>
          </a:solidFill>
          <a:ln w="38100">
            <a:solidFill>
              <a:srgbClr val="FF0000"/>
            </a:solidFill>
          </a:ln>
        </p:spPr>
        <p:txBody>
          <a:bodyPr vert="horz" lIns="91440" tIns="45720" rIns="91440" bIns="45720" rtlCol="0">
            <a:normAutofit fontScale="4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400" b="1" u="none" strike="noStrike" baseline="0" dirty="0">
                <a:solidFill>
                  <a:srgbClr val="000000"/>
                </a:solidFill>
                <a:latin typeface="AAAAAR+Arial-ItalicMT"/>
              </a:rPr>
              <a:t>PHILOSOPHY</a:t>
            </a:r>
            <a:endParaRPr lang="en-US" b="1" dirty="0"/>
          </a:p>
        </p:txBody>
      </p:sp>
      <p:sp>
        <p:nvSpPr>
          <p:cNvPr id="8" name="TextBox 7">
            <a:extLst>
              <a:ext uri="{FF2B5EF4-FFF2-40B4-BE49-F238E27FC236}">
                <a16:creationId xmlns:a16="http://schemas.microsoft.com/office/drawing/2014/main" id="{0EEC1C4B-67DF-5C86-A58A-C59ADA43149A}"/>
              </a:ext>
            </a:extLst>
          </p:cNvPr>
          <p:cNvSpPr txBox="1"/>
          <p:nvPr/>
        </p:nvSpPr>
        <p:spPr>
          <a:xfrm>
            <a:off x="1490472" y="721945"/>
            <a:ext cx="8915400" cy="6247864"/>
          </a:xfrm>
          <a:prstGeom prst="rect">
            <a:avLst/>
          </a:prstGeom>
          <a:solidFill>
            <a:schemeClr val="accent3">
              <a:lumMod val="20000"/>
              <a:lumOff val="80000"/>
            </a:schemeClr>
          </a:solidFill>
        </p:spPr>
        <p:txBody>
          <a:bodyPr wrap="square" rtlCol="0">
            <a:spAutoFit/>
          </a:bodyPr>
          <a:lstStyle/>
          <a:p>
            <a:r>
              <a:rPr lang="en-GB" sz="1800" b="0" i="1" u="none" strike="noStrike" baseline="0" dirty="0">
                <a:solidFill>
                  <a:srgbClr val="000000"/>
                </a:solidFill>
                <a:latin typeface="AAAAAR+Arial-ItalicMT"/>
              </a:rPr>
              <a:t>PHILOSOPHY </a:t>
            </a:r>
          </a:p>
          <a:p>
            <a:endParaRPr lang="en-GB" i="1" dirty="0">
              <a:solidFill>
                <a:srgbClr val="000000"/>
              </a:solidFill>
              <a:latin typeface="AAAAAR+Arial-ItalicMT"/>
            </a:endParaRPr>
          </a:p>
          <a:p>
            <a:pPr marL="342900" indent="-342900">
              <a:buAutoNum type="arabicPeriod"/>
            </a:pPr>
            <a:r>
              <a:rPr lang="en-GB" sz="1800" b="1" i="0" u="none" strike="noStrike" baseline="0" dirty="0">
                <a:solidFill>
                  <a:schemeClr val="tx1">
                    <a:lumMod val="50000"/>
                    <a:lumOff val="50000"/>
                  </a:schemeClr>
                </a:solidFill>
                <a:latin typeface="AAAAAM+Arial-BoldMT"/>
              </a:rPr>
              <a:t>Front load umpires </a:t>
            </a:r>
            <a:r>
              <a:rPr lang="en-GB" sz="1800" i="0" u="none" strike="noStrike" baseline="0" dirty="0">
                <a:solidFill>
                  <a:schemeClr val="tx1">
                    <a:lumMod val="50000"/>
                    <a:lumOff val="50000"/>
                  </a:schemeClr>
                </a:solidFill>
                <a:latin typeface="AAAAAC+ArialMT"/>
              </a:rPr>
              <a:t>ahead of the runners and plays whenever possible utilizing rotations. </a:t>
            </a:r>
          </a:p>
          <a:p>
            <a:pPr marL="342900" indent="-342900">
              <a:buAutoNum type="arabicPeriod"/>
            </a:pPr>
            <a:endParaRPr lang="en-GB" sz="1800" b="1" i="0" u="none" strike="noStrike" baseline="0" dirty="0">
              <a:solidFill>
                <a:schemeClr val="tx1">
                  <a:lumMod val="50000"/>
                  <a:lumOff val="50000"/>
                </a:schemeClr>
              </a:solidFill>
              <a:latin typeface="AAAAAC+ArialMT"/>
            </a:endParaRPr>
          </a:p>
          <a:p>
            <a:pPr marL="342900" indent="-342900">
              <a:buAutoNum type="arabicPeriod"/>
            </a:pPr>
            <a:r>
              <a:rPr lang="en-GB" sz="1800" b="1" i="0" u="none" strike="noStrike" baseline="0" dirty="0">
                <a:solidFill>
                  <a:schemeClr val="tx1">
                    <a:lumMod val="50000"/>
                    <a:lumOff val="50000"/>
                  </a:schemeClr>
                </a:solidFill>
                <a:latin typeface="AAAAAC+ArialMT"/>
              </a:rPr>
              <a:t>Assign responsibilities </a:t>
            </a:r>
            <a:r>
              <a:rPr lang="en-GB" sz="1800" i="0" u="none" strike="noStrike" baseline="0" dirty="0">
                <a:solidFill>
                  <a:schemeClr val="tx1">
                    <a:lumMod val="50000"/>
                    <a:lumOff val="50000"/>
                  </a:schemeClr>
                </a:solidFill>
                <a:latin typeface="AAAAAC+ArialMT"/>
              </a:rPr>
              <a:t>and rotations to cover the plays with the </a:t>
            </a:r>
            <a:r>
              <a:rPr lang="en-GB" sz="1800" i="0" u="none" strike="noStrike" baseline="0" dirty="0">
                <a:solidFill>
                  <a:schemeClr val="tx1">
                    <a:lumMod val="50000"/>
                    <a:lumOff val="50000"/>
                  </a:schemeClr>
                </a:solidFill>
                <a:latin typeface="AAAAAM+Arial-BoldMT"/>
              </a:rPr>
              <a:t>highest probabilities in order of priority. </a:t>
            </a:r>
          </a:p>
          <a:p>
            <a:pPr marL="342900" indent="-342900">
              <a:buAutoNum type="arabicPeriod"/>
            </a:pPr>
            <a:endParaRPr lang="en-GB" sz="1800" b="1" i="0" u="none" strike="noStrike" baseline="0" dirty="0">
              <a:solidFill>
                <a:schemeClr val="tx1">
                  <a:lumMod val="50000"/>
                  <a:lumOff val="50000"/>
                </a:schemeClr>
              </a:solidFill>
              <a:latin typeface="AAAAAC+ArialMT"/>
            </a:endParaRPr>
          </a:p>
          <a:p>
            <a:pPr marL="342900" indent="-342900">
              <a:buAutoNum type="arabicPeriod"/>
            </a:pPr>
            <a:r>
              <a:rPr lang="en-GB" sz="1800" b="1" i="0" u="none" strike="noStrike" baseline="0" dirty="0">
                <a:solidFill>
                  <a:schemeClr val="tx1">
                    <a:lumMod val="50000"/>
                    <a:lumOff val="50000"/>
                  </a:schemeClr>
                </a:solidFill>
                <a:latin typeface="AAAAAC+ArialMT"/>
              </a:rPr>
              <a:t>When assigned to </a:t>
            </a:r>
            <a:r>
              <a:rPr lang="en-GB" sz="1800" b="1" i="0" u="none" strike="noStrike" baseline="0" dirty="0">
                <a:solidFill>
                  <a:schemeClr val="tx1">
                    <a:lumMod val="50000"/>
                    <a:lumOff val="50000"/>
                  </a:schemeClr>
                </a:solidFill>
                <a:latin typeface="AAAAAM+Arial-BoldMT"/>
              </a:rPr>
              <a:t>cover multiple bases in rotation</a:t>
            </a:r>
            <a:r>
              <a:rPr lang="en-GB" sz="1800" i="0" u="none" strike="noStrike" baseline="0" dirty="0">
                <a:solidFill>
                  <a:schemeClr val="tx1">
                    <a:lumMod val="50000"/>
                    <a:lumOff val="50000"/>
                  </a:schemeClr>
                </a:solidFill>
                <a:latin typeface="AAAAAC+ArialMT"/>
              </a:rPr>
              <a:t>, the umpire must let the ball take them to the play. The umpire must remember </a:t>
            </a:r>
            <a:r>
              <a:rPr lang="en-GB" sz="1800" i="0" u="none" strike="noStrike" baseline="0" dirty="0">
                <a:solidFill>
                  <a:schemeClr val="tx1">
                    <a:lumMod val="50000"/>
                    <a:lumOff val="50000"/>
                  </a:schemeClr>
                </a:solidFill>
                <a:latin typeface="AAAAAM+Arial-BoldMT"/>
              </a:rPr>
              <a:t>not to overcompensate </a:t>
            </a:r>
            <a:r>
              <a:rPr lang="en-GB" sz="1800" i="0" u="none" strike="noStrike" baseline="0" dirty="0">
                <a:solidFill>
                  <a:schemeClr val="tx1">
                    <a:lumMod val="50000"/>
                    <a:lumOff val="50000"/>
                  </a:schemeClr>
                </a:solidFill>
                <a:latin typeface="AAAAAC+ArialMT"/>
              </a:rPr>
              <a:t>their position should they be required to make a call on a subsequent play at another assigned base. </a:t>
            </a:r>
          </a:p>
          <a:p>
            <a:pPr marL="342900" indent="-342900">
              <a:buAutoNum type="arabicPeriod"/>
            </a:pPr>
            <a:endParaRPr lang="en-GB" sz="1800" b="1" i="0" u="none" strike="noStrike" baseline="0" dirty="0">
              <a:solidFill>
                <a:schemeClr val="tx1">
                  <a:lumMod val="50000"/>
                  <a:lumOff val="50000"/>
                </a:schemeClr>
              </a:solidFill>
              <a:latin typeface="AAAAAM+Arial-BoldMT"/>
            </a:endParaRPr>
          </a:p>
          <a:p>
            <a:pPr marL="342900" indent="-342900">
              <a:buAutoNum type="arabicPeriod"/>
            </a:pPr>
            <a:r>
              <a:rPr lang="en-GB" sz="1800" b="1" i="0" u="none" strike="noStrike" baseline="0" dirty="0">
                <a:solidFill>
                  <a:schemeClr val="tx1">
                    <a:lumMod val="50000"/>
                    <a:lumOff val="50000"/>
                  </a:schemeClr>
                </a:solidFill>
                <a:latin typeface="AAAAAM+Arial-BoldMT"/>
              </a:rPr>
              <a:t>Prioritize freedom of movement </a:t>
            </a:r>
            <a:r>
              <a:rPr lang="en-GB" sz="1800" b="0" i="0" u="none" strike="noStrike" baseline="0" dirty="0">
                <a:solidFill>
                  <a:schemeClr val="tx1">
                    <a:lumMod val="50000"/>
                    <a:lumOff val="50000"/>
                  </a:schemeClr>
                </a:solidFill>
                <a:latin typeface="AAAAAC+ArialMT"/>
              </a:rPr>
              <a:t>for fielders and runners so that umpires do not hinder any play as a result of their positioning or rotations. When assigned to cover a single base, this may require U1 / U3 to move into foul territory to observe playing action and adjust their position should a “play” (ball and runner coming together) develop. </a:t>
            </a:r>
          </a:p>
          <a:p>
            <a:pPr marL="342900" indent="-342900">
              <a:buAutoNum type="arabicPeriod"/>
            </a:pPr>
            <a:endParaRPr lang="en-GB" sz="1800" b="1" i="0" u="none" strike="noStrike" baseline="0" dirty="0">
              <a:solidFill>
                <a:srgbClr val="000000"/>
              </a:solidFill>
              <a:latin typeface="AAAAAM+Arial-BoldMT"/>
            </a:endParaRPr>
          </a:p>
          <a:p>
            <a:pPr marL="342900" indent="-342900">
              <a:buAutoNum type="arabicPeriod"/>
            </a:pPr>
            <a:r>
              <a:rPr lang="en-GB" sz="2800" b="1" i="0" u="none" strike="noStrike" baseline="0" dirty="0">
                <a:solidFill>
                  <a:srgbClr val="000000"/>
                </a:solidFill>
                <a:latin typeface="AAAAAM+Arial-BoldMT"/>
              </a:rPr>
              <a:t>Umpire Communication </a:t>
            </a:r>
            <a:r>
              <a:rPr lang="en-GB" sz="2800" b="0" i="0" u="none" strike="noStrike" baseline="0" dirty="0">
                <a:solidFill>
                  <a:srgbClr val="000000"/>
                </a:solidFill>
                <a:latin typeface="AAAAAC+ArialMT"/>
              </a:rPr>
              <a:t>is imperative to ensure proper coverage and rotations. Communication must occur early and continuously throughout the development of the play. Communication should be both audible and visual. </a:t>
            </a:r>
            <a:endParaRPr lang="en-US" sz="2800" dirty="0"/>
          </a:p>
        </p:txBody>
      </p:sp>
      <p:sp>
        <p:nvSpPr>
          <p:cNvPr id="10" name="Subtitle 2">
            <a:extLst>
              <a:ext uri="{FF2B5EF4-FFF2-40B4-BE49-F238E27FC236}">
                <a16:creationId xmlns:a16="http://schemas.microsoft.com/office/drawing/2014/main" id="{8094F315-6707-1853-0C26-BFB7734EE5FC}"/>
              </a:ext>
            </a:extLst>
          </p:cNvPr>
          <p:cNvSpPr txBox="1">
            <a:spLocks/>
          </p:cNvSpPr>
          <p:nvPr/>
        </p:nvSpPr>
        <p:spPr>
          <a:xfrm>
            <a:off x="9939129" y="547639"/>
            <a:ext cx="2104362" cy="453708"/>
          </a:xfrm>
          <a:prstGeom prst="rect">
            <a:avLst/>
          </a:prstGeom>
          <a:solidFill>
            <a:schemeClr val="bg1"/>
          </a:solidFill>
          <a:ln w="38100">
            <a:solidFill>
              <a:srgbClr val="FF0000"/>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u="none" strike="noStrike" baseline="0" dirty="0">
                <a:solidFill>
                  <a:srgbClr val="000000"/>
                </a:solidFill>
              </a:rPr>
              <a:t>PHILOSOPHY</a:t>
            </a:r>
            <a:endParaRPr lang="en-US" b="1" dirty="0"/>
          </a:p>
        </p:txBody>
      </p:sp>
    </p:spTree>
    <p:extLst>
      <p:ext uri="{BB962C8B-B14F-4D97-AF65-F5344CB8AC3E}">
        <p14:creationId xmlns:p14="http://schemas.microsoft.com/office/powerpoint/2010/main" val="34957802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89E5AE-5C37-8538-376C-E40C6E9C8037}"/>
            </a:ext>
          </a:extLst>
        </p:cNvPr>
        <p:cNvGrpSpPr/>
        <p:nvPr/>
      </p:nvGrpSpPr>
      <p:grpSpPr>
        <a:xfrm>
          <a:off x="0" y="0"/>
          <a:ext cx="0" cy="0"/>
          <a:chOff x="0" y="0"/>
          <a:chExt cx="0" cy="0"/>
        </a:xfrm>
      </p:grpSpPr>
      <p:pic>
        <p:nvPicPr>
          <p:cNvPr id="9" name="Picture 8" descr="A baseball diamond with white lines and brown spots&#10;&#10;AI-generated content may be incorrect.">
            <a:extLst>
              <a:ext uri="{FF2B5EF4-FFF2-40B4-BE49-F238E27FC236}">
                <a16:creationId xmlns:a16="http://schemas.microsoft.com/office/drawing/2014/main" id="{5ED62304-A790-D7DE-2660-83C84AC265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5" y="26504"/>
            <a:ext cx="10692449" cy="6858000"/>
          </a:xfrm>
          <a:prstGeom prst="rect">
            <a:avLst/>
          </a:prstGeom>
        </p:spPr>
      </p:pic>
      <p:sp>
        <p:nvSpPr>
          <p:cNvPr id="3" name="Subtitle 2">
            <a:extLst>
              <a:ext uri="{FF2B5EF4-FFF2-40B4-BE49-F238E27FC236}">
                <a16:creationId xmlns:a16="http://schemas.microsoft.com/office/drawing/2014/main" id="{C79F407D-817E-9392-1100-6457506DF9F9}"/>
              </a:ext>
            </a:extLst>
          </p:cNvPr>
          <p:cNvSpPr>
            <a:spLocks noGrp="1"/>
          </p:cNvSpPr>
          <p:nvPr>
            <p:ph type="subTitle" idx="1"/>
          </p:nvPr>
        </p:nvSpPr>
        <p:spPr>
          <a:xfrm>
            <a:off x="9228748" y="60217"/>
            <a:ext cx="2915478" cy="453709"/>
          </a:xfrm>
          <a:solidFill>
            <a:schemeClr val="bg1"/>
          </a:solidFill>
        </p:spPr>
        <p:txBody>
          <a:bodyPr/>
          <a:lstStyle/>
          <a:p>
            <a:r>
              <a:rPr lang="en-GB" dirty="0"/>
              <a:t>California District 55</a:t>
            </a:r>
          </a:p>
          <a:p>
            <a:endParaRPr lang="en-US" dirty="0"/>
          </a:p>
        </p:txBody>
      </p:sp>
      <p:pic>
        <p:nvPicPr>
          <p:cNvPr id="5" name="Picture 4" descr="A logo of a baseball team&#10;&#10;AI-generated content may be incorrect.">
            <a:extLst>
              <a:ext uri="{FF2B5EF4-FFF2-40B4-BE49-F238E27FC236}">
                <a16:creationId xmlns:a16="http://schemas.microsoft.com/office/drawing/2014/main" id="{1AEF9A2A-25E2-02B0-426E-BB1C6488B85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08" y="60217"/>
            <a:ext cx="975865" cy="1170202"/>
          </a:xfrm>
          <a:prstGeom prst="rect">
            <a:avLst/>
          </a:prstGeom>
        </p:spPr>
      </p:pic>
      <p:sp>
        <p:nvSpPr>
          <p:cNvPr id="2" name="Rectangle 1">
            <a:extLst>
              <a:ext uri="{FF2B5EF4-FFF2-40B4-BE49-F238E27FC236}">
                <a16:creationId xmlns:a16="http://schemas.microsoft.com/office/drawing/2014/main" id="{C9E47AF4-C20C-E204-ADD2-5C7411F59025}"/>
              </a:ext>
            </a:extLst>
          </p:cNvPr>
          <p:cNvSpPr/>
          <p:nvPr/>
        </p:nvSpPr>
        <p:spPr>
          <a:xfrm rot="2707398">
            <a:off x="1881809" y="5102087"/>
            <a:ext cx="2001078" cy="60297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F553A7F3-193C-FE8F-E0B6-E7B6B7405026}"/>
              </a:ext>
            </a:extLst>
          </p:cNvPr>
          <p:cNvSpPr/>
          <p:nvPr/>
        </p:nvSpPr>
        <p:spPr>
          <a:xfrm rot="2809400">
            <a:off x="2491407" y="5320749"/>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3BA72C2B-8F9C-729D-43D2-2F673EEA85E2}"/>
              </a:ext>
            </a:extLst>
          </p:cNvPr>
          <p:cNvSpPr/>
          <p:nvPr/>
        </p:nvSpPr>
        <p:spPr>
          <a:xfrm rot="8088539">
            <a:off x="8248085" y="5059984"/>
            <a:ext cx="1656522" cy="5035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C9FB94C-EBA9-4111-0C95-40DD525278AC}"/>
              </a:ext>
            </a:extLst>
          </p:cNvPr>
          <p:cNvSpPr txBox="1"/>
          <p:nvPr/>
        </p:nvSpPr>
        <p:spPr>
          <a:xfrm>
            <a:off x="1490472" y="721945"/>
            <a:ext cx="8915400" cy="5355312"/>
          </a:xfrm>
          <a:prstGeom prst="rect">
            <a:avLst/>
          </a:prstGeom>
          <a:solidFill>
            <a:schemeClr val="accent3">
              <a:lumMod val="20000"/>
              <a:lumOff val="80000"/>
            </a:schemeClr>
          </a:solidFill>
        </p:spPr>
        <p:txBody>
          <a:bodyPr wrap="square" rtlCol="0">
            <a:spAutoFit/>
          </a:bodyPr>
          <a:lstStyle/>
          <a:p>
            <a:r>
              <a:rPr lang="en-GB" sz="1800" b="0" i="1" u="none" strike="noStrike" baseline="0" dirty="0">
                <a:solidFill>
                  <a:srgbClr val="000000"/>
                </a:solidFill>
                <a:latin typeface="AAAAAR+Arial-ItalicMT"/>
              </a:rPr>
              <a:t>PHILOSOPHY </a:t>
            </a:r>
          </a:p>
          <a:p>
            <a:endParaRPr lang="en-GB" i="1" dirty="0">
              <a:solidFill>
                <a:srgbClr val="000000"/>
              </a:solidFill>
              <a:latin typeface="AAAAAR+Arial-ItalicMT"/>
            </a:endParaRPr>
          </a:p>
          <a:p>
            <a:pPr marL="342900" indent="-342900">
              <a:buAutoNum type="arabicPeriod"/>
            </a:pPr>
            <a:r>
              <a:rPr lang="en-GB" sz="1800" b="1" i="0" u="none" strike="noStrike" baseline="0" dirty="0">
                <a:solidFill>
                  <a:srgbClr val="000000"/>
                </a:solidFill>
                <a:latin typeface="AAAAAM+Arial-BoldMT"/>
              </a:rPr>
              <a:t>Front load umpires </a:t>
            </a:r>
            <a:r>
              <a:rPr lang="en-GB" sz="1800" i="0" u="none" strike="noStrike" baseline="0" dirty="0">
                <a:solidFill>
                  <a:srgbClr val="000000"/>
                </a:solidFill>
                <a:latin typeface="AAAAAC+ArialMT"/>
              </a:rPr>
              <a:t>ahead of the runners and plays whenever possible utilizing rotations. </a:t>
            </a:r>
          </a:p>
          <a:p>
            <a:pPr marL="342900" indent="-342900">
              <a:buAutoNum type="arabicPeriod"/>
            </a:pPr>
            <a:endParaRPr lang="en-GB" sz="1800" b="1" i="0" u="none" strike="noStrike" baseline="0" dirty="0">
              <a:solidFill>
                <a:srgbClr val="000000"/>
              </a:solidFill>
              <a:latin typeface="AAAAAC+ArialMT"/>
            </a:endParaRPr>
          </a:p>
          <a:p>
            <a:pPr marL="342900" indent="-342900">
              <a:buAutoNum type="arabicPeriod"/>
            </a:pPr>
            <a:r>
              <a:rPr lang="en-GB" sz="1800" b="1" i="0" u="none" strike="noStrike" baseline="0" dirty="0">
                <a:solidFill>
                  <a:srgbClr val="000000"/>
                </a:solidFill>
                <a:latin typeface="AAAAAC+ArialMT"/>
              </a:rPr>
              <a:t>Assign responsibilities </a:t>
            </a:r>
            <a:r>
              <a:rPr lang="en-GB" sz="1800" i="0" u="none" strike="noStrike" baseline="0" dirty="0">
                <a:solidFill>
                  <a:srgbClr val="000000"/>
                </a:solidFill>
                <a:latin typeface="AAAAAC+ArialMT"/>
              </a:rPr>
              <a:t>and rotations to cover the plays with the </a:t>
            </a:r>
            <a:r>
              <a:rPr lang="en-GB" sz="1800" i="0" u="none" strike="noStrike" baseline="0" dirty="0">
                <a:solidFill>
                  <a:srgbClr val="000000"/>
                </a:solidFill>
                <a:latin typeface="AAAAAM+Arial-BoldMT"/>
              </a:rPr>
              <a:t>highest probabilities in order of priority. </a:t>
            </a:r>
          </a:p>
          <a:p>
            <a:pPr marL="342900" indent="-342900">
              <a:buAutoNum type="arabicPeriod"/>
            </a:pPr>
            <a:endParaRPr lang="en-GB" sz="1800" b="1" i="0" u="none" strike="noStrike" baseline="0" dirty="0">
              <a:solidFill>
                <a:srgbClr val="000000"/>
              </a:solidFill>
              <a:latin typeface="AAAAAC+ArialMT"/>
            </a:endParaRPr>
          </a:p>
          <a:p>
            <a:pPr marL="342900" indent="-342900">
              <a:buAutoNum type="arabicPeriod"/>
            </a:pPr>
            <a:r>
              <a:rPr lang="en-GB" sz="1800" b="1" i="0" u="none" strike="noStrike" baseline="0" dirty="0">
                <a:solidFill>
                  <a:srgbClr val="000000"/>
                </a:solidFill>
                <a:latin typeface="AAAAAC+ArialMT"/>
              </a:rPr>
              <a:t>When assigned to </a:t>
            </a:r>
            <a:r>
              <a:rPr lang="en-GB" sz="1800" b="1" i="0" u="none" strike="noStrike" baseline="0" dirty="0">
                <a:solidFill>
                  <a:srgbClr val="000000"/>
                </a:solidFill>
                <a:latin typeface="AAAAAM+Arial-BoldMT"/>
              </a:rPr>
              <a:t>cover multiple bases in rotation</a:t>
            </a:r>
            <a:r>
              <a:rPr lang="en-GB" sz="1800" i="0" u="none" strike="noStrike" baseline="0" dirty="0">
                <a:solidFill>
                  <a:srgbClr val="000000"/>
                </a:solidFill>
                <a:latin typeface="AAAAAC+ArialMT"/>
              </a:rPr>
              <a:t>, the umpire must let the ball take them to the play. The umpire must remember </a:t>
            </a:r>
            <a:r>
              <a:rPr lang="en-GB" sz="1800" i="0" u="none" strike="noStrike" baseline="0" dirty="0">
                <a:solidFill>
                  <a:srgbClr val="000000"/>
                </a:solidFill>
                <a:latin typeface="AAAAAM+Arial-BoldMT"/>
              </a:rPr>
              <a:t>not to overcompensate </a:t>
            </a:r>
            <a:r>
              <a:rPr lang="en-GB" sz="1800" i="0" u="none" strike="noStrike" baseline="0" dirty="0">
                <a:solidFill>
                  <a:srgbClr val="000000"/>
                </a:solidFill>
                <a:latin typeface="AAAAAC+ArialMT"/>
              </a:rPr>
              <a:t>their position should they be required to make a call on a subsequent play at another assigned base. </a:t>
            </a:r>
          </a:p>
          <a:p>
            <a:pPr marL="342900" indent="-342900">
              <a:buAutoNum type="arabicPeriod"/>
            </a:pPr>
            <a:endParaRPr lang="en-GB" sz="1800" b="1" i="0" u="none" strike="noStrike" baseline="0" dirty="0">
              <a:solidFill>
                <a:srgbClr val="000000"/>
              </a:solidFill>
              <a:latin typeface="AAAAAM+Arial-BoldMT"/>
            </a:endParaRPr>
          </a:p>
          <a:p>
            <a:pPr marL="342900" indent="-342900">
              <a:buAutoNum type="arabicPeriod"/>
            </a:pPr>
            <a:r>
              <a:rPr lang="en-GB" sz="1800" b="1" i="0" u="none" strike="noStrike" baseline="0" dirty="0">
                <a:solidFill>
                  <a:srgbClr val="000000"/>
                </a:solidFill>
                <a:latin typeface="AAAAAM+Arial-BoldMT"/>
              </a:rPr>
              <a:t>Prioritize freedom of movement </a:t>
            </a:r>
            <a:r>
              <a:rPr lang="en-GB" sz="1800" b="0" i="0" u="none" strike="noStrike" baseline="0" dirty="0">
                <a:solidFill>
                  <a:srgbClr val="000000"/>
                </a:solidFill>
                <a:latin typeface="AAAAAC+ArialMT"/>
              </a:rPr>
              <a:t>for fielders and runners so that umpires do not hinder any play as a result of their positioning or rotations. When assigned to cover a single base, this may require U1 / U3 to move into foul territory to observe playing action and adjust their position should a “play” (ball and runner coming together) develop. </a:t>
            </a:r>
          </a:p>
          <a:p>
            <a:pPr marL="342900" indent="-342900">
              <a:buAutoNum type="arabicPeriod"/>
            </a:pPr>
            <a:endParaRPr lang="en-GB" sz="1800" b="1" i="0" u="none" strike="noStrike" baseline="0" dirty="0">
              <a:solidFill>
                <a:srgbClr val="000000"/>
              </a:solidFill>
              <a:latin typeface="AAAAAM+Arial-BoldMT"/>
            </a:endParaRPr>
          </a:p>
          <a:p>
            <a:pPr marL="342900" indent="-342900">
              <a:buAutoNum type="arabicPeriod"/>
            </a:pPr>
            <a:r>
              <a:rPr lang="en-GB" sz="1800" b="1" i="0" u="none" strike="noStrike" baseline="0" dirty="0">
                <a:solidFill>
                  <a:srgbClr val="000000"/>
                </a:solidFill>
                <a:latin typeface="AAAAAM+Arial-BoldMT"/>
              </a:rPr>
              <a:t>Umpire Communication </a:t>
            </a:r>
            <a:r>
              <a:rPr lang="en-GB" sz="1800" b="0" i="0" u="none" strike="noStrike" baseline="0" dirty="0">
                <a:solidFill>
                  <a:srgbClr val="000000"/>
                </a:solidFill>
                <a:latin typeface="AAAAAC+ArialMT"/>
              </a:rPr>
              <a:t>is imperative to ensure proper coverage and rotations. Communication must occur early and continuously throughout the development of the play. Communication should be both audible and visual. </a:t>
            </a:r>
            <a:endParaRPr lang="en-US" dirty="0"/>
          </a:p>
        </p:txBody>
      </p:sp>
      <p:sp>
        <p:nvSpPr>
          <p:cNvPr id="7" name="Subtitle 2">
            <a:extLst>
              <a:ext uri="{FF2B5EF4-FFF2-40B4-BE49-F238E27FC236}">
                <a16:creationId xmlns:a16="http://schemas.microsoft.com/office/drawing/2014/main" id="{CB6D2209-DE0F-6E4F-075F-DC1837E8710A}"/>
              </a:ext>
            </a:extLst>
          </p:cNvPr>
          <p:cNvSpPr txBox="1">
            <a:spLocks/>
          </p:cNvSpPr>
          <p:nvPr/>
        </p:nvSpPr>
        <p:spPr>
          <a:xfrm>
            <a:off x="9939129" y="547639"/>
            <a:ext cx="2104362" cy="453708"/>
          </a:xfrm>
          <a:prstGeom prst="rect">
            <a:avLst/>
          </a:prstGeom>
          <a:solidFill>
            <a:schemeClr val="bg1"/>
          </a:solidFill>
          <a:ln w="38100">
            <a:solidFill>
              <a:srgbClr val="FF0000"/>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u="none" strike="noStrike" baseline="0" dirty="0">
                <a:solidFill>
                  <a:srgbClr val="000000"/>
                </a:solidFill>
              </a:rPr>
              <a:t>PHILOSOPHY</a:t>
            </a:r>
            <a:endParaRPr lang="en-US" b="1" dirty="0"/>
          </a:p>
        </p:txBody>
      </p:sp>
    </p:spTree>
    <p:extLst>
      <p:ext uri="{BB962C8B-B14F-4D97-AF65-F5344CB8AC3E}">
        <p14:creationId xmlns:p14="http://schemas.microsoft.com/office/powerpoint/2010/main" val="25987398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3871</TotalTime>
  <Words>6747</Words>
  <Application>Microsoft Office PowerPoint</Application>
  <PresentationFormat>Widescreen</PresentationFormat>
  <Paragraphs>657</Paragraphs>
  <Slides>57</Slides>
  <Notes>13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57</vt:i4>
      </vt:variant>
    </vt:vector>
  </HeadingPairs>
  <TitlesOfParts>
    <vt:vector size="66" baseType="lpstr">
      <vt:lpstr>AAAAAC+ArialMT</vt:lpstr>
      <vt:lpstr>AAAAAM+Arial-BoldMT</vt:lpstr>
      <vt:lpstr>AAAAAR+Arial-ItalicMT</vt:lpstr>
      <vt:lpstr>AAAAAT+Arial-BoldItalicMT</vt:lpstr>
      <vt:lpstr>AAAAAX+CourierNewPSMT</vt:lpstr>
      <vt:lpstr>Aptos</vt:lpstr>
      <vt:lpstr>Aptos Display</vt:lpstr>
      <vt:lpstr>Arial</vt:lpstr>
      <vt:lpstr>Office Theme</vt:lpstr>
      <vt:lpstr>2025 Little League Four Man Rotations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Thomas Lambert</dc:creator>
  <cp:lastModifiedBy>Thomas Lambert</cp:lastModifiedBy>
  <cp:revision>2</cp:revision>
  <dcterms:created xsi:type="dcterms:W3CDTF">2025-04-08T19:06:06Z</dcterms:created>
  <dcterms:modified xsi:type="dcterms:W3CDTF">2025-05-19T16:53:32Z</dcterms:modified>
</cp:coreProperties>
</file>